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2" r:id="rId2"/>
    <p:sldId id="313" r:id="rId3"/>
    <p:sldId id="314" r:id="rId4"/>
    <p:sldId id="315" r:id="rId5"/>
    <p:sldId id="316" r:id="rId6"/>
    <p:sldId id="317" r:id="rId7"/>
    <p:sldId id="318" r:id="rId8"/>
    <p:sldId id="319" r:id="rId9"/>
    <p:sldId id="320" r:id="rId10"/>
    <p:sldId id="321" r:id="rId11"/>
    <p:sldId id="322" r:id="rId12"/>
    <p:sldId id="323" r:id="rId13"/>
    <p:sldId id="324" r:id="rId14"/>
    <p:sldId id="325" r:id="rId15"/>
    <p:sldId id="326" r:id="rId16"/>
    <p:sldId id="349" r:id="rId17"/>
    <p:sldId id="328" r:id="rId18"/>
    <p:sldId id="329" r:id="rId19"/>
    <p:sldId id="330" r:id="rId20"/>
    <p:sldId id="331" r:id="rId21"/>
    <p:sldId id="332" r:id="rId22"/>
    <p:sldId id="333" r:id="rId23"/>
    <p:sldId id="334" r:id="rId24"/>
    <p:sldId id="335" r:id="rId25"/>
    <p:sldId id="336" r:id="rId26"/>
    <p:sldId id="337" r:id="rId27"/>
    <p:sldId id="338" r:id="rId28"/>
    <p:sldId id="339" r:id="rId29"/>
    <p:sldId id="340" r:id="rId30"/>
    <p:sldId id="341" r:id="rId31"/>
    <p:sldId id="342" r:id="rId32"/>
    <p:sldId id="343" r:id="rId33"/>
    <p:sldId id="344" r:id="rId34"/>
    <p:sldId id="345" r:id="rId35"/>
    <p:sldId id="346" r:id="rId36"/>
    <p:sldId id="347" r:id="rId37"/>
    <p:sldId id="348" r:id="rId38"/>
    <p:sldId id="295" r:id="rId39"/>
    <p:sldId id="296" r:id="rId40"/>
    <p:sldId id="297" r:id="rId41"/>
    <p:sldId id="299" r:id="rId42"/>
    <p:sldId id="307" r:id="rId43"/>
    <p:sldId id="300" r:id="rId44"/>
    <p:sldId id="308" r:id="rId45"/>
    <p:sldId id="309" r:id="rId46"/>
    <p:sldId id="310" r:id="rId47"/>
    <p:sldId id="311" r:id="rId48"/>
    <p:sldId id="301" r:id="rId4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이수호" initials="이" lastIdx="1" clrIdx="0">
    <p:extLst>
      <p:ext uri="{19B8F6BF-5375-455C-9EA6-DF929625EA0E}">
        <p15:presenceInfo xmlns:p15="http://schemas.microsoft.com/office/powerpoint/2012/main" userId="이수호"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939"/>
    <a:srgbClr val="04396C"/>
    <a:srgbClr val="1E3252"/>
    <a:srgbClr val="6497B1"/>
    <a:srgbClr val="AEAFA9"/>
    <a:srgbClr val="418A9D"/>
    <a:srgbClr val="BCDEE3"/>
    <a:srgbClr val="005289"/>
    <a:srgbClr val="007095"/>
    <a:srgbClr val="026085"/>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03" autoAdjust="0"/>
    <p:restoredTop sz="94660"/>
  </p:normalViewPr>
  <p:slideViewPr>
    <p:cSldViewPr snapToGrid="0" showGuides="1">
      <p:cViewPr varScale="1">
        <p:scale>
          <a:sx n="46" d="100"/>
          <a:sy n="46" d="100"/>
        </p:scale>
        <p:origin x="48" y="93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87F6387-3403-4348-8A94-7ADE7975A487}"/>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4A852A9D-DEAB-4D3B-BE4C-4D5506949C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68DBC8D7-B31E-450F-BC14-69F5BA00A0CA}"/>
              </a:ext>
            </a:extLst>
          </p:cNvPr>
          <p:cNvSpPr>
            <a:spLocks noGrp="1"/>
          </p:cNvSpPr>
          <p:nvPr>
            <p:ph type="dt" sz="half" idx="10"/>
          </p:nvPr>
        </p:nvSpPr>
        <p:spPr/>
        <p:txBody>
          <a:bodyPr/>
          <a:lstStyle/>
          <a:p>
            <a:fld id="{5C85567D-AB5D-4AC7-81EF-B47DBFAE57A2}" type="datetimeFigureOut">
              <a:rPr lang="ko-KR" altLang="en-US" smtClean="0"/>
              <a:t>2023-05-05</a:t>
            </a:fld>
            <a:endParaRPr lang="ko-KR" altLang="en-US"/>
          </a:p>
        </p:txBody>
      </p:sp>
      <p:sp>
        <p:nvSpPr>
          <p:cNvPr id="5" name="바닥글 개체 틀 4">
            <a:extLst>
              <a:ext uri="{FF2B5EF4-FFF2-40B4-BE49-F238E27FC236}">
                <a16:creationId xmlns:a16="http://schemas.microsoft.com/office/drawing/2014/main" id="{C3A2F3B2-7919-4755-A2BA-E60311F1ABF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7BE1C44-6ED9-45C3-85CE-F181F644DC1A}"/>
              </a:ext>
            </a:extLst>
          </p:cNvPr>
          <p:cNvSpPr>
            <a:spLocks noGrp="1"/>
          </p:cNvSpPr>
          <p:nvPr>
            <p:ph type="sldNum" sz="quarter" idx="12"/>
          </p:nvPr>
        </p:nvSpPr>
        <p:spPr/>
        <p:txBody>
          <a:bodyPr/>
          <a:lstStyle/>
          <a:p>
            <a:fld id="{FFC05B24-248A-42BE-A553-D13EA5F4B5A3}" type="slidenum">
              <a:rPr lang="ko-KR" altLang="en-US" smtClean="0"/>
              <a:t>‹#›</a:t>
            </a:fld>
            <a:endParaRPr lang="ko-KR" altLang="en-US"/>
          </a:p>
        </p:txBody>
      </p:sp>
    </p:spTree>
    <p:extLst>
      <p:ext uri="{BB962C8B-B14F-4D97-AF65-F5344CB8AC3E}">
        <p14:creationId xmlns:p14="http://schemas.microsoft.com/office/powerpoint/2010/main" val="1634409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47AC93-7A39-431A-9FB1-1E98C130DE94}"/>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9D84B2D7-51AE-4A98-A99F-A3EB7D93C0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5E5744A8-FE11-4335-B99E-0C709334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F3DD8B86-F04B-471A-B701-77C39BC72A64}"/>
              </a:ext>
            </a:extLst>
          </p:cNvPr>
          <p:cNvSpPr>
            <a:spLocks noGrp="1"/>
          </p:cNvSpPr>
          <p:nvPr>
            <p:ph type="dt" sz="half" idx="10"/>
          </p:nvPr>
        </p:nvSpPr>
        <p:spPr/>
        <p:txBody>
          <a:bodyPr/>
          <a:lstStyle/>
          <a:p>
            <a:fld id="{5C85567D-AB5D-4AC7-81EF-B47DBFAE57A2}" type="datetimeFigureOut">
              <a:rPr lang="ko-KR" altLang="en-US" smtClean="0"/>
              <a:t>2023-05-05</a:t>
            </a:fld>
            <a:endParaRPr lang="ko-KR" altLang="en-US"/>
          </a:p>
        </p:txBody>
      </p:sp>
      <p:sp>
        <p:nvSpPr>
          <p:cNvPr id="6" name="바닥글 개체 틀 5">
            <a:extLst>
              <a:ext uri="{FF2B5EF4-FFF2-40B4-BE49-F238E27FC236}">
                <a16:creationId xmlns:a16="http://schemas.microsoft.com/office/drawing/2014/main" id="{F8FDA001-D3E8-406C-85C1-C16B2895441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1AB922F-8FE5-4AD9-B4B7-0C32F5C0FB73}"/>
              </a:ext>
            </a:extLst>
          </p:cNvPr>
          <p:cNvSpPr>
            <a:spLocks noGrp="1"/>
          </p:cNvSpPr>
          <p:nvPr>
            <p:ph type="sldNum" sz="quarter" idx="12"/>
          </p:nvPr>
        </p:nvSpPr>
        <p:spPr/>
        <p:txBody>
          <a:bodyPr/>
          <a:lstStyle/>
          <a:p>
            <a:fld id="{FFC05B24-248A-42BE-A553-D13EA5F4B5A3}" type="slidenum">
              <a:rPr lang="ko-KR" altLang="en-US" smtClean="0"/>
              <a:t>‹#›</a:t>
            </a:fld>
            <a:endParaRPr lang="ko-KR" altLang="en-US"/>
          </a:p>
        </p:txBody>
      </p:sp>
    </p:spTree>
    <p:extLst>
      <p:ext uri="{BB962C8B-B14F-4D97-AF65-F5344CB8AC3E}">
        <p14:creationId xmlns:p14="http://schemas.microsoft.com/office/powerpoint/2010/main" val="845050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51F6FB-27DF-4EF8-9C39-2843CFAC3028}"/>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3FDDFF65-E6AC-4DE9-BC59-8D94C9C73469}"/>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9713491-F16F-4D87-A871-72DDAB23D6B6}"/>
              </a:ext>
            </a:extLst>
          </p:cNvPr>
          <p:cNvSpPr>
            <a:spLocks noGrp="1"/>
          </p:cNvSpPr>
          <p:nvPr>
            <p:ph type="dt" sz="half" idx="10"/>
          </p:nvPr>
        </p:nvSpPr>
        <p:spPr/>
        <p:txBody>
          <a:bodyPr/>
          <a:lstStyle/>
          <a:p>
            <a:fld id="{5C85567D-AB5D-4AC7-81EF-B47DBFAE57A2}" type="datetimeFigureOut">
              <a:rPr lang="ko-KR" altLang="en-US" smtClean="0"/>
              <a:t>2023-05-05</a:t>
            </a:fld>
            <a:endParaRPr lang="ko-KR" altLang="en-US"/>
          </a:p>
        </p:txBody>
      </p:sp>
      <p:sp>
        <p:nvSpPr>
          <p:cNvPr id="5" name="바닥글 개체 틀 4">
            <a:extLst>
              <a:ext uri="{FF2B5EF4-FFF2-40B4-BE49-F238E27FC236}">
                <a16:creationId xmlns:a16="http://schemas.microsoft.com/office/drawing/2014/main" id="{CABB5D74-5FA0-4FE3-8C76-C5846785F41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5277ED0-AEC3-4AF7-92C1-9B942CF7B0D9}"/>
              </a:ext>
            </a:extLst>
          </p:cNvPr>
          <p:cNvSpPr>
            <a:spLocks noGrp="1"/>
          </p:cNvSpPr>
          <p:nvPr>
            <p:ph type="sldNum" sz="quarter" idx="12"/>
          </p:nvPr>
        </p:nvSpPr>
        <p:spPr/>
        <p:txBody>
          <a:bodyPr/>
          <a:lstStyle/>
          <a:p>
            <a:fld id="{FFC05B24-248A-42BE-A553-D13EA5F4B5A3}" type="slidenum">
              <a:rPr lang="ko-KR" altLang="en-US" smtClean="0"/>
              <a:t>‹#›</a:t>
            </a:fld>
            <a:endParaRPr lang="ko-KR" altLang="en-US"/>
          </a:p>
        </p:txBody>
      </p:sp>
    </p:spTree>
    <p:extLst>
      <p:ext uri="{BB962C8B-B14F-4D97-AF65-F5344CB8AC3E}">
        <p14:creationId xmlns:p14="http://schemas.microsoft.com/office/powerpoint/2010/main" val="1203932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326BB87-EA73-4676-B5EE-CF484C7F3D0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96EB9E6B-3317-49B6-BD7E-5D8A6D1289F8}"/>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A2096CD-9EE4-4657-B340-5D82EA015811}"/>
              </a:ext>
            </a:extLst>
          </p:cNvPr>
          <p:cNvSpPr>
            <a:spLocks noGrp="1"/>
          </p:cNvSpPr>
          <p:nvPr>
            <p:ph type="dt" sz="half" idx="10"/>
          </p:nvPr>
        </p:nvSpPr>
        <p:spPr/>
        <p:txBody>
          <a:bodyPr/>
          <a:lstStyle/>
          <a:p>
            <a:fld id="{5C85567D-AB5D-4AC7-81EF-B47DBFAE57A2}" type="datetimeFigureOut">
              <a:rPr lang="ko-KR" altLang="en-US" smtClean="0"/>
              <a:t>2023-05-05</a:t>
            </a:fld>
            <a:endParaRPr lang="ko-KR" altLang="en-US"/>
          </a:p>
        </p:txBody>
      </p:sp>
      <p:sp>
        <p:nvSpPr>
          <p:cNvPr id="5" name="바닥글 개체 틀 4">
            <a:extLst>
              <a:ext uri="{FF2B5EF4-FFF2-40B4-BE49-F238E27FC236}">
                <a16:creationId xmlns:a16="http://schemas.microsoft.com/office/drawing/2014/main" id="{41A142E6-326E-4C16-9093-56979C03527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7D65AFA-C355-40C1-80F6-8264E94A2B84}"/>
              </a:ext>
            </a:extLst>
          </p:cNvPr>
          <p:cNvSpPr>
            <a:spLocks noGrp="1"/>
          </p:cNvSpPr>
          <p:nvPr>
            <p:ph type="sldNum" sz="quarter" idx="12"/>
          </p:nvPr>
        </p:nvSpPr>
        <p:spPr/>
        <p:txBody>
          <a:bodyPr/>
          <a:lstStyle/>
          <a:p>
            <a:fld id="{FFC05B24-248A-42BE-A553-D13EA5F4B5A3}" type="slidenum">
              <a:rPr lang="ko-KR" altLang="en-US" smtClean="0"/>
              <a:t>‹#›</a:t>
            </a:fld>
            <a:endParaRPr lang="ko-KR" altLang="en-US"/>
          </a:p>
        </p:txBody>
      </p:sp>
    </p:spTree>
    <p:extLst>
      <p:ext uri="{BB962C8B-B14F-4D97-AF65-F5344CB8AC3E}">
        <p14:creationId xmlns:p14="http://schemas.microsoft.com/office/powerpoint/2010/main" val="3400908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E09836B-546E-427C-901C-507669B2E143}"/>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222D5C6-D2D2-4C8F-ADE8-FA9D32A89CB3}"/>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E0A3C13-BB40-4BA2-97FB-232FA10CF28F}"/>
              </a:ext>
            </a:extLst>
          </p:cNvPr>
          <p:cNvSpPr>
            <a:spLocks noGrp="1"/>
          </p:cNvSpPr>
          <p:nvPr>
            <p:ph type="dt" sz="half" idx="10"/>
          </p:nvPr>
        </p:nvSpPr>
        <p:spPr/>
        <p:txBody>
          <a:bodyPr/>
          <a:lstStyle/>
          <a:p>
            <a:fld id="{5C85567D-AB5D-4AC7-81EF-B47DBFAE57A2}" type="datetimeFigureOut">
              <a:rPr lang="ko-KR" altLang="en-US" smtClean="0"/>
              <a:t>2023-05-05</a:t>
            </a:fld>
            <a:endParaRPr lang="ko-KR" altLang="en-US"/>
          </a:p>
        </p:txBody>
      </p:sp>
      <p:sp>
        <p:nvSpPr>
          <p:cNvPr id="5" name="바닥글 개체 틀 4">
            <a:extLst>
              <a:ext uri="{FF2B5EF4-FFF2-40B4-BE49-F238E27FC236}">
                <a16:creationId xmlns:a16="http://schemas.microsoft.com/office/drawing/2014/main" id="{8846734E-5F3B-46DF-83F4-5253AC7D108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C863EFD-2ECD-484B-8FE3-BD46DBAB333C}"/>
              </a:ext>
            </a:extLst>
          </p:cNvPr>
          <p:cNvSpPr>
            <a:spLocks noGrp="1"/>
          </p:cNvSpPr>
          <p:nvPr>
            <p:ph type="sldNum" sz="quarter" idx="12"/>
          </p:nvPr>
        </p:nvSpPr>
        <p:spPr/>
        <p:txBody>
          <a:bodyPr/>
          <a:lstStyle/>
          <a:p>
            <a:fld id="{FFC05B24-248A-42BE-A553-D13EA5F4B5A3}" type="slidenum">
              <a:rPr lang="ko-KR" altLang="en-US" smtClean="0"/>
              <a:t>‹#›</a:t>
            </a:fld>
            <a:endParaRPr lang="ko-KR" altLang="en-US"/>
          </a:p>
        </p:txBody>
      </p:sp>
    </p:spTree>
    <p:extLst>
      <p:ext uri="{BB962C8B-B14F-4D97-AF65-F5344CB8AC3E}">
        <p14:creationId xmlns:p14="http://schemas.microsoft.com/office/powerpoint/2010/main" val="684135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C50236-D72C-46A8-8E43-F403AB51BFFF}"/>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349E0306-8C68-4BA2-8E35-84C5A601A3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7D55EBBB-3A9E-4875-91BC-BA0F98B72A7A}"/>
              </a:ext>
            </a:extLst>
          </p:cNvPr>
          <p:cNvSpPr>
            <a:spLocks noGrp="1"/>
          </p:cNvSpPr>
          <p:nvPr>
            <p:ph type="dt" sz="half" idx="10"/>
          </p:nvPr>
        </p:nvSpPr>
        <p:spPr/>
        <p:txBody>
          <a:bodyPr/>
          <a:lstStyle/>
          <a:p>
            <a:fld id="{5C85567D-AB5D-4AC7-81EF-B47DBFAE57A2}" type="datetimeFigureOut">
              <a:rPr lang="ko-KR" altLang="en-US" smtClean="0"/>
              <a:t>2023-05-05</a:t>
            </a:fld>
            <a:endParaRPr lang="ko-KR" altLang="en-US"/>
          </a:p>
        </p:txBody>
      </p:sp>
      <p:sp>
        <p:nvSpPr>
          <p:cNvPr id="5" name="바닥글 개체 틀 4">
            <a:extLst>
              <a:ext uri="{FF2B5EF4-FFF2-40B4-BE49-F238E27FC236}">
                <a16:creationId xmlns:a16="http://schemas.microsoft.com/office/drawing/2014/main" id="{45214B26-FD9B-4500-9159-1814890F517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33211AD-49EC-4C32-ACD3-8CF24D25525B}"/>
              </a:ext>
            </a:extLst>
          </p:cNvPr>
          <p:cNvSpPr>
            <a:spLocks noGrp="1"/>
          </p:cNvSpPr>
          <p:nvPr>
            <p:ph type="sldNum" sz="quarter" idx="12"/>
          </p:nvPr>
        </p:nvSpPr>
        <p:spPr/>
        <p:txBody>
          <a:bodyPr/>
          <a:lstStyle/>
          <a:p>
            <a:fld id="{FFC05B24-248A-42BE-A553-D13EA5F4B5A3}" type="slidenum">
              <a:rPr lang="ko-KR" altLang="en-US" smtClean="0"/>
              <a:t>‹#›</a:t>
            </a:fld>
            <a:endParaRPr lang="ko-KR" altLang="en-US"/>
          </a:p>
        </p:txBody>
      </p:sp>
    </p:spTree>
    <p:extLst>
      <p:ext uri="{BB962C8B-B14F-4D97-AF65-F5344CB8AC3E}">
        <p14:creationId xmlns:p14="http://schemas.microsoft.com/office/powerpoint/2010/main" val="2837600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DD35847-E819-401C-8088-DE14C838BD6C}"/>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4ECE0E58-A374-46C3-99E5-8CB532762005}"/>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63D73669-31FC-4A43-BE3F-20FBB49891B4}"/>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6B487473-0381-424C-935F-E8DD5300BEAE}"/>
              </a:ext>
            </a:extLst>
          </p:cNvPr>
          <p:cNvSpPr>
            <a:spLocks noGrp="1"/>
          </p:cNvSpPr>
          <p:nvPr>
            <p:ph type="dt" sz="half" idx="10"/>
          </p:nvPr>
        </p:nvSpPr>
        <p:spPr/>
        <p:txBody>
          <a:bodyPr/>
          <a:lstStyle/>
          <a:p>
            <a:fld id="{5C85567D-AB5D-4AC7-81EF-B47DBFAE57A2}" type="datetimeFigureOut">
              <a:rPr lang="ko-KR" altLang="en-US" smtClean="0"/>
              <a:t>2023-05-05</a:t>
            </a:fld>
            <a:endParaRPr lang="ko-KR" altLang="en-US"/>
          </a:p>
        </p:txBody>
      </p:sp>
      <p:sp>
        <p:nvSpPr>
          <p:cNvPr id="6" name="바닥글 개체 틀 5">
            <a:extLst>
              <a:ext uri="{FF2B5EF4-FFF2-40B4-BE49-F238E27FC236}">
                <a16:creationId xmlns:a16="http://schemas.microsoft.com/office/drawing/2014/main" id="{7479DC7E-293A-4118-BB25-14F86368D88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8BF8C06-A6F4-4D56-9961-2A48D376B05E}"/>
              </a:ext>
            </a:extLst>
          </p:cNvPr>
          <p:cNvSpPr>
            <a:spLocks noGrp="1"/>
          </p:cNvSpPr>
          <p:nvPr>
            <p:ph type="sldNum" sz="quarter" idx="12"/>
          </p:nvPr>
        </p:nvSpPr>
        <p:spPr/>
        <p:txBody>
          <a:bodyPr/>
          <a:lstStyle/>
          <a:p>
            <a:fld id="{FFC05B24-248A-42BE-A553-D13EA5F4B5A3}" type="slidenum">
              <a:rPr lang="ko-KR" altLang="en-US" smtClean="0"/>
              <a:t>‹#›</a:t>
            </a:fld>
            <a:endParaRPr lang="ko-KR" altLang="en-US"/>
          </a:p>
        </p:txBody>
      </p:sp>
    </p:spTree>
    <p:extLst>
      <p:ext uri="{BB962C8B-B14F-4D97-AF65-F5344CB8AC3E}">
        <p14:creationId xmlns:p14="http://schemas.microsoft.com/office/powerpoint/2010/main" val="258938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F92F4D-6C94-4897-AF69-B2184F15173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5D88BF44-B930-48BD-847E-4378CC0074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68F7027-CD07-42A0-AF50-45BC8A27DFBD}"/>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9038A2D0-3A12-4C29-9758-C0FA78627B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FEA347A6-004A-4A7B-931A-4A1D4E962836}"/>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C1A1E329-33C9-4A40-B00F-E72E7768B545}"/>
              </a:ext>
            </a:extLst>
          </p:cNvPr>
          <p:cNvSpPr>
            <a:spLocks noGrp="1"/>
          </p:cNvSpPr>
          <p:nvPr>
            <p:ph type="dt" sz="half" idx="10"/>
          </p:nvPr>
        </p:nvSpPr>
        <p:spPr/>
        <p:txBody>
          <a:bodyPr/>
          <a:lstStyle/>
          <a:p>
            <a:fld id="{5C85567D-AB5D-4AC7-81EF-B47DBFAE57A2}" type="datetimeFigureOut">
              <a:rPr lang="ko-KR" altLang="en-US" smtClean="0"/>
              <a:t>2023-05-05</a:t>
            </a:fld>
            <a:endParaRPr lang="ko-KR" altLang="en-US"/>
          </a:p>
        </p:txBody>
      </p:sp>
      <p:sp>
        <p:nvSpPr>
          <p:cNvPr id="8" name="바닥글 개체 틀 7">
            <a:extLst>
              <a:ext uri="{FF2B5EF4-FFF2-40B4-BE49-F238E27FC236}">
                <a16:creationId xmlns:a16="http://schemas.microsoft.com/office/drawing/2014/main" id="{B58414FA-5EF1-4D32-A0B3-F5970B610B5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535AB276-1D41-4C3A-B4C6-AE34D86B4197}"/>
              </a:ext>
            </a:extLst>
          </p:cNvPr>
          <p:cNvSpPr>
            <a:spLocks noGrp="1"/>
          </p:cNvSpPr>
          <p:nvPr>
            <p:ph type="sldNum" sz="quarter" idx="12"/>
          </p:nvPr>
        </p:nvSpPr>
        <p:spPr/>
        <p:txBody>
          <a:bodyPr/>
          <a:lstStyle/>
          <a:p>
            <a:fld id="{FFC05B24-248A-42BE-A553-D13EA5F4B5A3}" type="slidenum">
              <a:rPr lang="ko-KR" altLang="en-US" smtClean="0"/>
              <a:t>‹#›</a:t>
            </a:fld>
            <a:endParaRPr lang="ko-KR" altLang="en-US"/>
          </a:p>
        </p:txBody>
      </p:sp>
    </p:spTree>
    <p:extLst>
      <p:ext uri="{BB962C8B-B14F-4D97-AF65-F5344CB8AC3E}">
        <p14:creationId xmlns:p14="http://schemas.microsoft.com/office/powerpoint/2010/main" val="355883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116D34C-E153-4E55-8BE2-053CB23AE64A}"/>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72C41366-6F59-49C8-B46F-241BACE3C425}"/>
              </a:ext>
            </a:extLst>
          </p:cNvPr>
          <p:cNvSpPr>
            <a:spLocks noGrp="1"/>
          </p:cNvSpPr>
          <p:nvPr>
            <p:ph type="dt" sz="half" idx="10"/>
          </p:nvPr>
        </p:nvSpPr>
        <p:spPr/>
        <p:txBody>
          <a:bodyPr/>
          <a:lstStyle/>
          <a:p>
            <a:fld id="{5C85567D-AB5D-4AC7-81EF-B47DBFAE57A2}" type="datetimeFigureOut">
              <a:rPr lang="ko-KR" altLang="en-US" smtClean="0"/>
              <a:t>2023-05-05</a:t>
            </a:fld>
            <a:endParaRPr lang="ko-KR" altLang="en-US"/>
          </a:p>
        </p:txBody>
      </p:sp>
      <p:sp>
        <p:nvSpPr>
          <p:cNvPr id="4" name="바닥글 개체 틀 3">
            <a:extLst>
              <a:ext uri="{FF2B5EF4-FFF2-40B4-BE49-F238E27FC236}">
                <a16:creationId xmlns:a16="http://schemas.microsoft.com/office/drawing/2014/main" id="{DF1036E6-7409-4CCD-A33A-E8923C9C46D6}"/>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F4FED2EA-EEA3-4D31-83CA-82087B8CDFDB}"/>
              </a:ext>
            </a:extLst>
          </p:cNvPr>
          <p:cNvSpPr>
            <a:spLocks noGrp="1"/>
          </p:cNvSpPr>
          <p:nvPr>
            <p:ph type="sldNum" sz="quarter" idx="12"/>
          </p:nvPr>
        </p:nvSpPr>
        <p:spPr/>
        <p:txBody>
          <a:bodyPr/>
          <a:lstStyle/>
          <a:p>
            <a:fld id="{FFC05B24-248A-42BE-A553-D13EA5F4B5A3}" type="slidenum">
              <a:rPr lang="ko-KR" altLang="en-US" smtClean="0"/>
              <a:t>‹#›</a:t>
            </a:fld>
            <a:endParaRPr lang="ko-KR" altLang="en-US"/>
          </a:p>
        </p:txBody>
      </p:sp>
    </p:spTree>
    <p:extLst>
      <p:ext uri="{BB962C8B-B14F-4D97-AF65-F5344CB8AC3E}">
        <p14:creationId xmlns:p14="http://schemas.microsoft.com/office/powerpoint/2010/main" val="4009154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E6C1AD2-5128-41ED-895C-723FBDAB28FF}"/>
              </a:ext>
            </a:extLst>
          </p:cNvPr>
          <p:cNvSpPr txBox="1"/>
          <p:nvPr userDrawn="1"/>
        </p:nvSpPr>
        <p:spPr>
          <a:xfrm>
            <a:off x="10200752" y="6614007"/>
            <a:ext cx="1988045" cy="215444"/>
          </a:xfrm>
          <a:prstGeom prst="rect">
            <a:avLst/>
          </a:prstGeom>
          <a:noFill/>
        </p:spPr>
        <p:txBody>
          <a:bodyPr wrap="none" rtlCol="0">
            <a:spAutoFit/>
          </a:bodyPr>
          <a:lstStyle/>
          <a:p>
            <a:pPr algn="r"/>
            <a:r>
              <a:rPr lang="en-US" altLang="ko-KR" sz="800" dirty="0">
                <a:solidFill>
                  <a:srgbClr val="474652"/>
                </a:solidFill>
                <a:latin typeface="Arial" panose="020B0604020202020204" pitchFamily="34" charset="0"/>
                <a:cs typeface="Arial" panose="020B0604020202020204" pitchFamily="34" charset="0"/>
              </a:rPr>
              <a:t>ⓒSaebyeol Yu.</a:t>
            </a:r>
            <a:r>
              <a:rPr lang="ko-KR" altLang="en-US" sz="800" dirty="0">
                <a:solidFill>
                  <a:srgbClr val="474652"/>
                </a:solidFill>
                <a:latin typeface="Arial" panose="020B0604020202020204" pitchFamily="34" charset="0"/>
                <a:cs typeface="Arial" panose="020B0604020202020204" pitchFamily="34" charset="0"/>
              </a:rPr>
              <a:t> </a:t>
            </a:r>
            <a:r>
              <a:rPr lang="en-US" altLang="ko-KR" sz="800" dirty="0" err="1">
                <a:solidFill>
                  <a:srgbClr val="474652"/>
                </a:solidFill>
                <a:latin typeface="Arial" panose="020B0604020202020204" pitchFamily="34" charset="0"/>
                <a:cs typeface="Arial" panose="020B0604020202020204" pitchFamily="34" charset="0"/>
              </a:rPr>
              <a:t>Saebyeol’s</a:t>
            </a:r>
            <a:r>
              <a:rPr lang="ko-KR" altLang="en-US" sz="800" dirty="0">
                <a:solidFill>
                  <a:srgbClr val="474652"/>
                </a:solidFill>
                <a:latin typeface="Arial" panose="020B0604020202020204" pitchFamily="34" charset="0"/>
                <a:cs typeface="Arial" panose="020B0604020202020204" pitchFamily="34" charset="0"/>
              </a:rPr>
              <a:t> </a:t>
            </a:r>
            <a:r>
              <a:rPr lang="en-US" altLang="ko-KR" sz="800" dirty="0">
                <a:solidFill>
                  <a:srgbClr val="474652"/>
                </a:solidFill>
                <a:latin typeface="Arial" panose="020B0604020202020204" pitchFamily="34" charset="0"/>
                <a:cs typeface="Arial" panose="020B0604020202020204" pitchFamily="34" charset="0"/>
              </a:rPr>
              <a:t>PowerPoint</a:t>
            </a:r>
            <a:endParaRPr lang="ko-KR" altLang="en-US" sz="800" dirty="0">
              <a:solidFill>
                <a:srgbClr val="474652"/>
              </a:solidFill>
              <a:latin typeface="Arial" panose="020B0604020202020204" pitchFamily="34" charset="0"/>
              <a:cs typeface="Arial" panose="020B0604020202020204" pitchFamily="34" charset="0"/>
            </a:endParaRPr>
          </a:p>
        </p:txBody>
      </p:sp>
      <p:sp>
        <p:nvSpPr>
          <p:cNvPr id="2" name="날짜 개체 틀 1">
            <a:extLst>
              <a:ext uri="{FF2B5EF4-FFF2-40B4-BE49-F238E27FC236}">
                <a16:creationId xmlns:a16="http://schemas.microsoft.com/office/drawing/2014/main" id="{B5CF9D7B-2295-434C-BB50-FBDB7CB49CAB}"/>
              </a:ext>
            </a:extLst>
          </p:cNvPr>
          <p:cNvSpPr>
            <a:spLocks noGrp="1"/>
          </p:cNvSpPr>
          <p:nvPr>
            <p:ph type="dt" sz="half" idx="10"/>
          </p:nvPr>
        </p:nvSpPr>
        <p:spPr/>
        <p:txBody>
          <a:bodyPr/>
          <a:lstStyle/>
          <a:p>
            <a:fld id="{5C85567D-AB5D-4AC7-81EF-B47DBFAE57A2}" type="datetimeFigureOut">
              <a:rPr lang="ko-KR" altLang="en-US" smtClean="0"/>
              <a:t>2023-05-05</a:t>
            </a:fld>
            <a:endParaRPr lang="ko-KR" altLang="en-US"/>
          </a:p>
        </p:txBody>
      </p:sp>
      <p:sp>
        <p:nvSpPr>
          <p:cNvPr id="3" name="바닥글 개체 틀 2">
            <a:extLst>
              <a:ext uri="{FF2B5EF4-FFF2-40B4-BE49-F238E27FC236}">
                <a16:creationId xmlns:a16="http://schemas.microsoft.com/office/drawing/2014/main" id="{B2331C84-82A9-49FF-9C58-209FA7C6A573}"/>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AC52F265-5EDF-47AD-8C48-23E44987DBD2}"/>
              </a:ext>
            </a:extLst>
          </p:cNvPr>
          <p:cNvSpPr>
            <a:spLocks noGrp="1"/>
          </p:cNvSpPr>
          <p:nvPr>
            <p:ph type="sldNum" sz="quarter" idx="12"/>
          </p:nvPr>
        </p:nvSpPr>
        <p:spPr/>
        <p:txBody>
          <a:bodyPr/>
          <a:lstStyle/>
          <a:p>
            <a:fld id="{FFC05B24-248A-42BE-A553-D13EA5F4B5A3}" type="slidenum">
              <a:rPr lang="ko-KR" altLang="en-US" smtClean="0"/>
              <a:t>‹#›</a:t>
            </a:fld>
            <a:endParaRPr lang="ko-KR" altLang="en-US"/>
          </a:p>
        </p:txBody>
      </p:sp>
    </p:spTree>
    <p:extLst>
      <p:ext uri="{BB962C8B-B14F-4D97-AF65-F5344CB8AC3E}">
        <p14:creationId xmlns:p14="http://schemas.microsoft.com/office/powerpoint/2010/main" val="1768314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95EF8880-0C23-4695-A0B7-BA55B9DCC83C}"/>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val="0"/>
              </a:ext>
            </a:extLst>
          </a:blip>
          <a:srcRect/>
          <a:stretch/>
        </p:blipFill>
        <p:spPr>
          <a:xfrm>
            <a:off x="0" y="0"/>
            <a:ext cx="12192000" cy="6858000"/>
          </a:xfrm>
          <a:prstGeom prst="rect">
            <a:avLst/>
          </a:prstGeom>
          <a:solidFill>
            <a:schemeClr val="accent1"/>
          </a:solidFill>
        </p:spPr>
      </p:pic>
      <p:sp>
        <p:nvSpPr>
          <p:cNvPr id="6" name="TextBox 5">
            <a:extLst>
              <a:ext uri="{FF2B5EF4-FFF2-40B4-BE49-F238E27FC236}">
                <a16:creationId xmlns:a16="http://schemas.microsoft.com/office/drawing/2014/main" id="{EE6C1AD2-5128-41ED-895C-723FBDAB28FF}"/>
              </a:ext>
            </a:extLst>
          </p:cNvPr>
          <p:cNvSpPr txBox="1"/>
          <p:nvPr userDrawn="1"/>
        </p:nvSpPr>
        <p:spPr>
          <a:xfrm>
            <a:off x="10200752" y="6614007"/>
            <a:ext cx="1988045" cy="215444"/>
          </a:xfrm>
          <a:prstGeom prst="rect">
            <a:avLst/>
          </a:prstGeom>
          <a:noFill/>
        </p:spPr>
        <p:txBody>
          <a:bodyPr wrap="none" rtlCol="0">
            <a:spAutoFit/>
          </a:bodyPr>
          <a:lstStyle/>
          <a:p>
            <a:pPr algn="r"/>
            <a:r>
              <a:rPr lang="en-US" altLang="ko-KR" sz="800" dirty="0">
                <a:solidFill>
                  <a:schemeClr val="bg1"/>
                </a:solidFill>
                <a:latin typeface="Arial" panose="020B0604020202020204" pitchFamily="34" charset="0"/>
                <a:cs typeface="Arial" panose="020B0604020202020204" pitchFamily="34" charset="0"/>
              </a:rPr>
              <a:t>ⓒSaebyeol Yu.</a:t>
            </a:r>
            <a:r>
              <a:rPr lang="ko-KR" altLang="en-US" sz="800" dirty="0">
                <a:solidFill>
                  <a:schemeClr val="bg1"/>
                </a:solidFill>
                <a:latin typeface="Arial" panose="020B0604020202020204" pitchFamily="34" charset="0"/>
                <a:cs typeface="Arial" panose="020B0604020202020204" pitchFamily="34" charset="0"/>
              </a:rPr>
              <a:t> </a:t>
            </a:r>
            <a:r>
              <a:rPr lang="en-US" altLang="ko-KR" sz="800" dirty="0" err="1">
                <a:solidFill>
                  <a:schemeClr val="bg1"/>
                </a:solidFill>
                <a:latin typeface="Arial" panose="020B0604020202020204" pitchFamily="34" charset="0"/>
                <a:cs typeface="Arial" panose="020B0604020202020204" pitchFamily="34" charset="0"/>
              </a:rPr>
              <a:t>Saebyeol’s</a:t>
            </a:r>
            <a:r>
              <a:rPr lang="ko-KR" altLang="en-US" sz="800" dirty="0">
                <a:solidFill>
                  <a:schemeClr val="bg1"/>
                </a:solidFill>
                <a:latin typeface="Arial" panose="020B0604020202020204" pitchFamily="34" charset="0"/>
                <a:cs typeface="Arial" panose="020B0604020202020204" pitchFamily="34" charset="0"/>
              </a:rPr>
              <a:t> </a:t>
            </a:r>
            <a:r>
              <a:rPr lang="en-US" altLang="ko-KR" sz="800" dirty="0">
                <a:solidFill>
                  <a:schemeClr val="bg1"/>
                </a:solidFill>
                <a:latin typeface="Arial" panose="020B0604020202020204" pitchFamily="34" charset="0"/>
                <a:cs typeface="Arial" panose="020B0604020202020204" pitchFamily="34" charset="0"/>
              </a:rPr>
              <a:t>PowerPoint</a:t>
            </a:r>
            <a:endParaRPr lang="ko-KR" altLang="en-US" sz="800" dirty="0">
              <a:solidFill>
                <a:schemeClr val="bg1"/>
              </a:solidFill>
              <a:latin typeface="Arial" panose="020B0604020202020204" pitchFamily="34" charset="0"/>
              <a:cs typeface="Arial" panose="020B0604020202020204" pitchFamily="34" charset="0"/>
            </a:endParaRPr>
          </a:p>
        </p:txBody>
      </p:sp>
      <p:sp>
        <p:nvSpPr>
          <p:cNvPr id="2" name="날짜 개체 틀 1">
            <a:extLst>
              <a:ext uri="{FF2B5EF4-FFF2-40B4-BE49-F238E27FC236}">
                <a16:creationId xmlns:a16="http://schemas.microsoft.com/office/drawing/2014/main" id="{B5CF9D7B-2295-434C-BB50-FBDB7CB49CAB}"/>
              </a:ext>
            </a:extLst>
          </p:cNvPr>
          <p:cNvSpPr>
            <a:spLocks noGrp="1"/>
          </p:cNvSpPr>
          <p:nvPr>
            <p:ph type="dt" sz="half" idx="10"/>
          </p:nvPr>
        </p:nvSpPr>
        <p:spPr/>
        <p:txBody>
          <a:bodyPr/>
          <a:lstStyle/>
          <a:p>
            <a:fld id="{5C85567D-AB5D-4AC7-81EF-B47DBFAE57A2}" type="datetimeFigureOut">
              <a:rPr lang="ko-KR" altLang="en-US" smtClean="0"/>
              <a:t>2023-05-05</a:t>
            </a:fld>
            <a:endParaRPr lang="ko-KR" altLang="en-US"/>
          </a:p>
        </p:txBody>
      </p:sp>
      <p:sp>
        <p:nvSpPr>
          <p:cNvPr id="3" name="바닥글 개체 틀 2">
            <a:extLst>
              <a:ext uri="{FF2B5EF4-FFF2-40B4-BE49-F238E27FC236}">
                <a16:creationId xmlns:a16="http://schemas.microsoft.com/office/drawing/2014/main" id="{B2331C84-82A9-49FF-9C58-209FA7C6A573}"/>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AC52F265-5EDF-47AD-8C48-23E44987DBD2}"/>
              </a:ext>
            </a:extLst>
          </p:cNvPr>
          <p:cNvSpPr>
            <a:spLocks noGrp="1"/>
          </p:cNvSpPr>
          <p:nvPr>
            <p:ph type="sldNum" sz="quarter" idx="12"/>
          </p:nvPr>
        </p:nvSpPr>
        <p:spPr/>
        <p:txBody>
          <a:bodyPr/>
          <a:lstStyle/>
          <a:p>
            <a:fld id="{FFC05B24-248A-42BE-A553-D13EA5F4B5A3}" type="slidenum">
              <a:rPr lang="ko-KR" altLang="en-US" smtClean="0"/>
              <a:t>‹#›</a:t>
            </a:fld>
            <a:endParaRPr lang="ko-KR" altLang="en-US"/>
          </a:p>
        </p:txBody>
      </p:sp>
    </p:spTree>
    <p:extLst>
      <p:ext uri="{BB962C8B-B14F-4D97-AF65-F5344CB8AC3E}">
        <p14:creationId xmlns:p14="http://schemas.microsoft.com/office/powerpoint/2010/main" val="2844029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E76295C-1AC2-468F-BE1D-57C4A5875EED}"/>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4FAFE7A1-9037-44AB-B32C-A035447834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DAB44BA5-E666-41CE-9AB1-709CA4AED5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E842D173-D60A-49DD-9BBC-DFAC8464053E}"/>
              </a:ext>
            </a:extLst>
          </p:cNvPr>
          <p:cNvSpPr>
            <a:spLocks noGrp="1"/>
          </p:cNvSpPr>
          <p:nvPr>
            <p:ph type="dt" sz="half" idx="10"/>
          </p:nvPr>
        </p:nvSpPr>
        <p:spPr/>
        <p:txBody>
          <a:bodyPr/>
          <a:lstStyle/>
          <a:p>
            <a:fld id="{5C85567D-AB5D-4AC7-81EF-B47DBFAE57A2}" type="datetimeFigureOut">
              <a:rPr lang="ko-KR" altLang="en-US" smtClean="0"/>
              <a:t>2023-05-05</a:t>
            </a:fld>
            <a:endParaRPr lang="ko-KR" altLang="en-US"/>
          </a:p>
        </p:txBody>
      </p:sp>
      <p:sp>
        <p:nvSpPr>
          <p:cNvPr id="6" name="바닥글 개체 틀 5">
            <a:extLst>
              <a:ext uri="{FF2B5EF4-FFF2-40B4-BE49-F238E27FC236}">
                <a16:creationId xmlns:a16="http://schemas.microsoft.com/office/drawing/2014/main" id="{A69DC195-CC0D-4F1D-BA6A-0A1D6BEC90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54EE9A9-6FA0-459E-9839-090D4821AD1A}"/>
              </a:ext>
            </a:extLst>
          </p:cNvPr>
          <p:cNvSpPr>
            <a:spLocks noGrp="1"/>
          </p:cNvSpPr>
          <p:nvPr>
            <p:ph type="sldNum" sz="quarter" idx="12"/>
          </p:nvPr>
        </p:nvSpPr>
        <p:spPr/>
        <p:txBody>
          <a:bodyPr/>
          <a:lstStyle/>
          <a:p>
            <a:fld id="{FFC05B24-248A-42BE-A553-D13EA5F4B5A3}" type="slidenum">
              <a:rPr lang="ko-KR" altLang="en-US" smtClean="0"/>
              <a:t>‹#›</a:t>
            </a:fld>
            <a:endParaRPr lang="ko-KR" altLang="en-US"/>
          </a:p>
        </p:txBody>
      </p:sp>
    </p:spTree>
    <p:extLst>
      <p:ext uri="{BB962C8B-B14F-4D97-AF65-F5344CB8AC3E}">
        <p14:creationId xmlns:p14="http://schemas.microsoft.com/office/powerpoint/2010/main" val="1227375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BF1A1494-3269-44A5-B276-FD1B115158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5DBE9EB2-ED9C-4B7A-B116-2B1071C0DE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AF56052-6094-4163-A308-25120BD6EB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85567D-AB5D-4AC7-81EF-B47DBFAE57A2}" type="datetimeFigureOut">
              <a:rPr lang="ko-KR" altLang="en-US" smtClean="0"/>
              <a:t>2023-05-05</a:t>
            </a:fld>
            <a:endParaRPr lang="ko-KR" altLang="en-US"/>
          </a:p>
        </p:txBody>
      </p:sp>
      <p:sp>
        <p:nvSpPr>
          <p:cNvPr id="5" name="바닥글 개체 틀 4">
            <a:extLst>
              <a:ext uri="{FF2B5EF4-FFF2-40B4-BE49-F238E27FC236}">
                <a16:creationId xmlns:a16="http://schemas.microsoft.com/office/drawing/2014/main" id="{95B435DB-002D-4705-918F-4D6B8113C0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FADB5B9A-8BFA-48CC-9427-80D4088612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C05B24-248A-42BE-A553-D13EA5F4B5A3}" type="slidenum">
              <a:rPr lang="ko-KR" altLang="en-US" smtClean="0"/>
              <a:t>‹#›</a:t>
            </a:fld>
            <a:endParaRPr lang="ko-KR" altLang="en-US"/>
          </a:p>
        </p:txBody>
      </p:sp>
    </p:spTree>
    <p:extLst>
      <p:ext uri="{BB962C8B-B14F-4D97-AF65-F5344CB8AC3E}">
        <p14:creationId xmlns:p14="http://schemas.microsoft.com/office/powerpoint/2010/main" val="1288966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emf"/><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31F6F75-B221-4061-B962-758F7C3BEBFF}"/>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474720" y="0"/>
            <a:ext cx="8717280" cy="6858000"/>
          </a:xfrm>
          <a:prstGeom prst="rect">
            <a:avLst/>
          </a:prstGeom>
        </p:spPr>
      </p:pic>
      <p:sp>
        <p:nvSpPr>
          <p:cNvPr id="7" name="직사각형 6">
            <a:extLst>
              <a:ext uri="{FF2B5EF4-FFF2-40B4-BE49-F238E27FC236}">
                <a16:creationId xmlns:a16="http://schemas.microsoft.com/office/drawing/2014/main" id="{BFB742AF-8DE1-4801-BAAB-FF7C033D40F3}"/>
              </a:ext>
            </a:extLst>
          </p:cNvPr>
          <p:cNvSpPr/>
          <p:nvPr/>
        </p:nvSpPr>
        <p:spPr>
          <a:xfrm>
            <a:off x="0" y="0"/>
            <a:ext cx="6096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9B29B74-5530-431A-9A1D-6C360E5E40A6}"/>
              </a:ext>
            </a:extLst>
          </p:cNvPr>
          <p:cNvSpPr txBox="1"/>
          <p:nvPr/>
        </p:nvSpPr>
        <p:spPr>
          <a:xfrm>
            <a:off x="904240" y="2951946"/>
            <a:ext cx="4866748" cy="954107"/>
          </a:xfrm>
          <a:prstGeom prst="rect">
            <a:avLst/>
          </a:prstGeom>
          <a:noFill/>
        </p:spPr>
        <p:txBody>
          <a:bodyPr wrap="square" rtlCol="0">
            <a:spAutoFit/>
          </a:bodyPr>
          <a:lstStyle/>
          <a:p>
            <a:r>
              <a:rPr lang="en-US" altLang="ko-KR" sz="2800" spc="-300" dirty="0">
                <a:solidFill>
                  <a:schemeClr val="bg1"/>
                </a:solidFill>
              </a:rPr>
              <a:t>Machine learning algorithms </a:t>
            </a:r>
          </a:p>
          <a:p>
            <a:r>
              <a:rPr lang="en-US" altLang="ko-KR" sz="2800" spc="-300" dirty="0">
                <a:solidFill>
                  <a:schemeClr val="bg1"/>
                </a:solidFill>
              </a:rPr>
              <a:t>to predict price of cryptocurrency</a:t>
            </a:r>
            <a:endParaRPr lang="ko-KR" altLang="en-US" sz="2800" spc="-300" dirty="0">
              <a:solidFill>
                <a:schemeClr val="bg1"/>
              </a:solidFill>
            </a:endParaRPr>
          </a:p>
        </p:txBody>
      </p:sp>
      <p:cxnSp>
        <p:nvCxnSpPr>
          <p:cNvPr id="12" name="직선 연결선 11">
            <a:extLst>
              <a:ext uri="{FF2B5EF4-FFF2-40B4-BE49-F238E27FC236}">
                <a16:creationId xmlns:a16="http://schemas.microsoft.com/office/drawing/2014/main" id="{E9C7568C-DA98-40CE-9115-1F19853EEDF6}"/>
              </a:ext>
            </a:extLst>
          </p:cNvPr>
          <p:cNvCxnSpPr>
            <a:cxnSpLocks/>
          </p:cNvCxnSpPr>
          <p:nvPr/>
        </p:nvCxnSpPr>
        <p:spPr>
          <a:xfrm>
            <a:off x="904240" y="2823130"/>
            <a:ext cx="4467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92A7BF85-EFF0-4169-9F33-5B30AFBB9A2A}"/>
              </a:ext>
            </a:extLst>
          </p:cNvPr>
          <p:cNvCxnSpPr>
            <a:cxnSpLocks/>
          </p:cNvCxnSpPr>
          <p:nvPr/>
        </p:nvCxnSpPr>
        <p:spPr>
          <a:xfrm>
            <a:off x="904240" y="4011850"/>
            <a:ext cx="4467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21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199334" y="215314"/>
            <a:ext cx="11793331" cy="477054"/>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500" b="1" dirty="0">
                <a:solidFill>
                  <a:schemeClr val="bg1"/>
                </a:solidFill>
              </a:rPr>
              <a:t>3. Data analysis</a:t>
            </a:r>
          </a:p>
        </p:txBody>
      </p:sp>
      <p:sp>
        <p:nvSpPr>
          <p:cNvPr id="20" name="TextBox 19">
            <a:extLst>
              <a:ext uri="{FF2B5EF4-FFF2-40B4-BE49-F238E27FC236}">
                <a16:creationId xmlns:a16="http://schemas.microsoft.com/office/drawing/2014/main" id="{A7E43E9A-11AD-4550-B9BC-9661472E5078}"/>
              </a:ext>
            </a:extLst>
          </p:cNvPr>
          <p:cNvSpPr txBox="1"/>
          <p:nvPr/>
        </p:nvSpPr>
        <p:spPr>
          <a:xfrm>
            <a:off x="5189292" y="4924690"/>
            <a:ext cx="1007007"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Compare</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21" name="TextBox 20">
            <a:extLst>
              <a:ext uri="{FF2B5EF4-FFF2-40B4-BE49-F238E27FC236}">
                <a16:creationId xmlns:a16="http://schemas.microsoft.com/office/drawing/2014/main" id="{551814B5-8AAB-42E2-AFFE-798B7BC7A244}"/>
              </a:ext>
            </a:extLst>
          </p:cNvPr>
          <p:cNvSpPr txBox="1"/>
          <p:nvPr/>
        </p:nvSpPr>
        <p:spPr>
          <a:xfrm>
            <a:off x="7653712" y="4924690"/>
            <a:ext cx="1531188"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Factors Analysis</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22" name="TextBox 21">
            <a:extLst>
              <a:ext uri="{FF2B5EF4-FFF2-40B4-BE49-F238E27FC236}">
                <a16:creationId xmlns:a16="http://schemas.microsoft.com/office/drawing/2014/main" id="{D818A733-300A-4730-A394-3E3185E89C0E}"/>
              </a:ext>
            </a:extLst>
          </p:cNvPr>
          <p:cNvSpPr txBox="1"/>
          <p:nvPr/>
        </p:nvSpPr>
        <p:spPr>
          <a:xfrm>
            <a:off x="6434164" y="2922105"/>
            <a:ext cx="1255473"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Classification</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8" name="TextBox 7">
            <a:extLst>
              <a:ext uri="{FF2B5EF4-FFF2-40B4-BE49-F238E27FC236}">
                <a16:creationId xmlns:a16="http://schemas.microsoft.com/office/drawing/2014/main" id="{F4AA28E2-CD90-89F3-8E87-3FDAC53989EF}"/>
              </a:ext>
            </a:extLst>
          </p:cNvPr>
          <p:cNvSpPr txBox="1"/>
          <p:nvPr/>
        </p:nvSpPr>
        <p:spPr>
          <a:xfrm>
            <a:off x="1791667" y="3695868"/>
            <a:ext cx="8809263" cy="646331"/>
          </a:xfrm>
          <a:prstGeom prst="rect">
            <a:avLst/>
          </a:prstGeom>
          <a:noFill/>
        </p:spPr>
        <p:txBody>
          <a:bodyPr wrap="square" rtlCol="0">
            <a:spAutoFit/>
          </a:bodyPr>
          <a:lstStyle/>
          <a:p>
            <a:r>
              <a:rPr lang="en-US" altLang="ko-KR" b="1" dirty="0">
                <a:solidFill>
                  <a:srgbClr val="000000"/>
                </a:solidFill>
                <a:latin typeface="noto"/>
              </a:rPr>
              <a:t>Step 4) </a:t>
            </a:r>
            <a:r>
              <a:rPr lang="en-US" altLang="ko-KR" b="0" i="0" dirty="0">
                <a:solidFill>
                  <a:srgbClr val="000000"/>
                </a:solidFill>
                <a:effectLst/>
                <a:latin typeface="noto"/>
              </a:rPr>
              <a:t>Comparison of predictive performance of algorithms by comparing predictive and actual values</a:t>
            </a:r>
            <a:r>
              <a:rPr lang="en-US" altLang="ko-KR" dirty="0">
                <a:solidFill>
                  <a:srgbClr val="000000"/>
                </a:solidFill>
                <a:latin typeface="noto"/>
              </a:rPr>
              <a:t> </a:t>
            </a:r>
            <a:endParaRPr lang="ko-KR" altLang="en-US" dirty="0"/>
          </a:p>
        </p:txBody>
      </p:sp>
      <p:pic>
        <p:nvPicPr>
          <p:cNvPr id="5" name="그림 4">
            <a:extLst>
              <a:ext uri="{FF2B5EF4-FFF2-40B4-BE49-F238E27FC236}">
                <a16:creationId xmlns:a16="http://schemas.microsoft.com/office/drawing/2014/main" id="{F016FDDF-803B-236F-09B8-4BC6733EE3E8}"/>
              </a:ext>
            </a:extLst>
          </p:cNvPr>
          <p:cNvPicPr>
            <a:picLocks noChangeAspect="1"/>
          </p:cNvPicPr>
          <p:nvPr/>
        </p:nvPicPr>
        <p:blipFill>
          <a:blip r:embed="rId2"/>
          <a:stretch>
            <a:fillRect/>
          </a:stretch>
        </p:blipFill>
        <p:spPr>
          <a:xfrm>
            <a:off x="2933697" y="4490357"/>
            <a:ext cx="6000750" cy="1931371"/>
          </a:xfrm>
          <a:prstGeom prst="rect">
            <a:avLst/>
          </a:prstGeom>
        </p:spPr>
      </p:pic>
      <p:sp>
        <p:nvSpPr>
          <p:cNvPr id="9" name="TextBox 8">
            <a:extLst>
              <a:ext uri="{FF2B5EF4-FFF2-40B4-BE49-F238E27FC236}">
                <a16:creationId xmlns:a16="http://schemas.microsoft.com/office/drawing/2014/main" id="{C1F319BD-BD11-F2F6-F15B-88CF19DFBAF8}"/>
              </a:ext>
            </a:extLst>
          </p:cNvPr>
          <p:cNvSpPr txBox="1"/>
          <p:nvPr/>
        </p:nvSpPr>
        <p:spPr>
          <a:xfrm>
            <a:off x="1791668" y="2124047"/>
            <a:ext cx="7923830" cy="923330"/>
          </a:xfrm>
          <a:prstGeom prst="rect">
            <a:avLst/>
          </a:prstGeom>
          <a:noFill/>
        </p:spPr>
        <p:txBody>
          <a:bodyPr wrap="square">
            <a:spAutoFit/>
          </a:bodyPr>
          <a:lstStyle/>
          <a:p>
            <a:r>
              <a:rPr lang="en-US" altLang="ko-KR" b="1" i="0" dirty="0">
                <a:solidFill>
                  <a:srgbClr val="000000"/>
                </a:solidFill>
                <a:effectLst/>
                <a:latin typeface="noto"/>
              </a:rPr>
              <a:t>Step 3) </a:t>
            </a:r>
            <a:r>
              <a:rPr lang="en-US" altLang="ko-KR" b="0" i="0" dirty="0">
                <a:solidFill>
                  <a:srgbClr val="000000"/>
                </a:solidFill>
                <a:effectLst/>
                <a:latin typeface="noto"/>
              </a:rPr>
              <a:t>Apply the optimized algorithm to the verification data</a:t>
            </a:r>
          </a:p>
          <a:p>
            <a:r>
              <a:rPr lang="en-US" altLang="ko-KR" dirty="0">
                <a:solidFill>
                  <a:srgbClr val="000000"/>
                </a:solidFill>
                <a:latin typeface="noto"/>
              </a:rPr>
              <a:t>            </a:t>
            </a:r>
            <a:r>
              <a:rPr lang="en-US" altLang="ko-KR" b="0" i="0" dirty="0">
                <a:solidFill>
                  <a:srgbClr val="000000"/>
                </a:solidFill>
                <a:effectLst/>
                <a:latin typeface="noto"/>
              </a:rPr>
              <a:t> to predict the daily closing price of Altcoin the next day.</a:t>
            </a:r>
            <a:r>
              <a:rPr lang="en-US" altLang="ko-KR" dirty="0"/>
              <a:t/>
            </a:r>
            <a:br>
              <a:rPr lang="en-US" altLang="ko-KR" dirty="0"/>
            </a:br>
            <a:endParaRPr lang="ko-KR" altLang="en-US" dirty="0"/>
          </a:p>
        </p:txBody>
      </p:sp>
      <p:pic>
        <p:nvPicPr>
          <p:cNvPr id="13" name="그림 12">
            <a:extLst>
              <a:ext uri="{FF2B5EF4-FFF2-40B4-BE49-F238E27FC236}">
                <a16:creationId xmlns:a16="http://schemas.microsoft.com/office/drawing/2014/main" id="{89906637-055A-38E8-5D4F-072A47192E7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22347" y="1505602"/>
            <a:ext cx="2106081" cy="2106081"/>
          </a:xfrm>
          <a:prstGeom prst="rect">
            <a:avLst/>
          </a:prstGeom>
        </p:spPr>
      </p:pic>
    </p:spTree>
    <p:extLst>
      <p:ext uri="{BB962C8B-B14F-4D97-AF65-F5344CB8AC3E}">
        <p14:creationId xmlns:p14="http://schemas.microsoft.com/office/powerpoint/2010/main" val="2907281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113033" y="134490"/>
            <a:ext cx="11793331" cy="477054"/>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500" b="1" dirty="0">
                <a:solidFill>
                  <a:schemeClr val="bg1"/>
                </a:solidFill>
              </a:rPr>
              <a:t>4. Results</a:t>
            </a:r>
            <a:endParaRPr kumimoji="0" lang="ko-KR" altLang="en-US" sz="2500" b="1" i="0" u="none" strike="noStrike" kern="1200" cap="none" spc="-300" normalizeH="0" baseline="0" noProof="0" dirty="0">
              <a:ln>
                <a:noFill/>
              </a:ln>
              <a:solidFill>
                <a:schemeClr val="bg1"/>
              </a:solidFill>
              <a:effectLst/>
              <a:uLnTx/>
              <a:uFillTx/>
              <a:latin typeface="나눔스퀘어 Light" panose="020B0600000101010101" pitchFamily="50" charset="-127"/>
              <a:ea typeface="나눔스퀘어 Light" panose="020B0600000101010101" pitchFamily="50" charset="-127"/>
              <a:cs typeface="+mn-cs"/>
            </a:endParaRPr>
          </a:p>
        </p:txBody>
      </p:sp>
      <p:sp>
        <p:nvSpPr>
          <p:cNvPr id="20" name="TextBox 19">
            <a:extLst>
              <a:ext uri="{FF2B5EF4-FFF2-40B4-BE49-F238E27FC236}">
                <a16:creationId xmlns:a16="http://schemas.microsoft.com/office/drawing/2014/main" id="{A7E43E9A-11AD-4550-B9BC-9661472E5078}"/>
              </a:ext>
            </a:extLst>
          </p:cNvPr>
          <p:cNvSpPr txBox="1"/>
          <p:nvPr/>
        </p:nvSpPr>
        <p:spPr>
          <a:xfrm>
            <a:off x="4242238" y="4924690"/>
            <a:ext cx="1007007"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Compare</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21" name="TextBox 20">
            <a:extLst>
              <a:ext uri="{FF2B5EF4-FFF2-40B4-BE49-F238E27FC236}">
                <a16:creationId xmlns:a16="http://schemas.microsoft.com/office/drawing/2014/main" id="{551814B5-8AAB-42E2-AFFE-798B7BC7A244}"/>
              </a:ext>
            </a:extLst>
          </p:cNvPr>
          <p:cNvSpPr txBox="1"/>
          <p:nvPr/>
        </p:nvSpPr>
        <p:spPr>
          <a:xfrm>
            <a:off x="6706658" y="4924690"/>
            <a:ext cx="1531188"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Factors Analysis</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22" name="TextBox 21">
            <a:extLst>
              <a:ext uri="{FF2B5EF4-FFF2-40B4-BE49-F238E27FC236}">
                <a16:creationId xmlns:a16="http://schemas.microsoft.com/office/drawing/2014/main" id="{D818A733-300A-4730-A394-3E3185E89C0E}"/>
              </a:ext>
            </a:extLst>
          </p:cNvPr>
          <p:cNvSpPr txBox="1"/>
          <p:nvPr/>
        </p:nvSpPr>
        <p:spPr>
          <a:xfrm>
            <a:off x="5487110" y="2922105"/>
            <a:ext cx="1255473"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Classification</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6" name="TextBox 5">
            <a:extLst>
              <a:ext uri="{FF2B5EF4-FFF2-40B4-BE49-F238E27FC236}">
                <a16:creationId xmlns:a16="http://schemas.microsoft.com/office/drawing/2014/main" id="{D6906AB0-CF15-EE3E-0417-2E2A9F363A3C}"/>
              </a:ext>
            </a:extLst>
          </p:cNvPr>
          <p:cNvSpPr txBox="1"/>
          <p:nvPr/>
        </p:nvSpPr>
        <p:spPr>
          <a:xfrm>
            <a:off x="5695551" y="2242035"/>
            <a:ext cx="6100354" cy="3416320"/>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dirty="0"/>
              <a:t>What is important feature to predict price?</a:t>
            </a:r>
            <a:r>
              <a:rPr lang="en-US" altLang="ko-KR" dirty="0"/>
              <a:t/>
            </a:r>
            <a:br>
              <a:rPr lang="en-US" altLang="ko-KR" dirty="0"/>
            </a:br>
            <a:r>
              <a:rPr lang="en-US" altLang="ko-KR" dirty="0"/>
              <a:t/>
            </a:r>
            <a:br>
              <a:rPr lang="en-US" altLang="ko-KR" dirty="0"/>
            </a:br>
            <a:r>
              <a:rPr lang="en-US" altLang="ko-KR" dirty="0"/>
              <a:t/>
            </a:r>
            <a:br>
              <a:rPr lang="en-US" altLang="ko-KR" dirty="0"/>
            </a:br>
            <a:r>
              <a:rPr lang="en-US" altLang="ko-KR" i="0" dirty="0">
                <a:effectLst/>
                <a:latin typeface="Söhne"/>
              </a:rPr>
              <a:t>"</a:t>
            </a:r>
            <a:r>
              <a:rPr lang="en-US" altLang="ko-KR" b="1" i="0" dirty="0">
                <a:effectLst/>
                <a:latin typeface="Söhne"/>
              </a:rPr>
              <a:t>High price</a:t>
            </a:r>
            <a:r>
              <a:rPr lang="en-US" altLang="ko-KR" i="0" dirty="0">
                <a:effectLst/>
                <a:latin typeface="Söhne"/>
              </a:rPr>
              <a:t>" is showing the highest F-score in price prediction among all altcoins, followed by “</a:t>
            </a:r>
            <a:r>
              <a:rPr lang="en-US" altLang="ko-KR" b="1" i="0" dirty="0">
                <a:effectLst/>
                <a:latin typeface="Söhne"/>
              </a:rPr>
              <a:t>low price</a:t>
            </a:r>
            <a:r>
              <a:rPr lang="en-US" altLang="ko-KR" b="1" dirty="0">
                <a:latin typeface="Söhne"/>
              </a:rPr>
              <a:t>”</a:t>
            </a:r>
            <a:r>
              <a:rPr lang="en-US" altLang="ko-KR" i="0" dirty="0">
                <a:effectLst/>
                <a:latin typeface="Söhne"/>
              </a:rPr>
              <a:t>.</a:t>
            </a: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1800" u="none" strike="noStrike" kern="1200" cap="none" spc="0" normalizeH="0" baseline="0" noProof="0" dirty="0">
              <a:ln>
                <a:noFill/>
              </a:ln>
              <a:uLnTx/>
              <a:uFillTx/>
              <a:latin typeface="Söhne"/>
              <a:ea typeface="나눔스퀘어 Light"/>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effectLst/>
                <a:latin typeface="Söhne"/>
              </a:rPr>
              <a:t>technical indicators:  </a:t>
            </a:r>
            <a:r>
              <a:rPr lang="en-US" altLang="ko-KR" b="0" i="0" dirty="0">
                <a:solidFill>
                  <a:srgbClr val="FF0000"/>
                </a:solidFill>
                <a:effectLst/>
                <a:latin typeface="Söhne"/>
              </a:rPr>
              <a:t>CCI</a:t>
            </a:r>
            <a:r>
              <a:rPr lang="en-US" altLang="ko-KR" b="0" i="0" dirty="0">
                <a:effectLst/>
                <a:latin typeface="Söhne"/>
              </a:rPr>
              <a:t>, </a:t>
            </a:r>
            <a:r>
              <a:rPr lang="en-US" altLang="ko-KR" b="0" i="0" dirty="0">
                <a:solidFill>
                  <a:srgbClr val="FF0000"/>
                </a:solidFill>
                <a:effectLst/>
                <a:latin typeface="Söhne"/>
              </a:rPr>
              <a:t>RSI</a:t>
            </a:r>
            <a:r>
              <a:rPr lang="en-US" altLang="ko-KR" b="0" i="0" dirty="0">
                <a:effectLst/>
                <a:latin typeface="Söhne"/>
              </a:rPr>
              <a:t>, and </a:t>
            </a:r>
            <a:r>
              <a:rPr lang="en-US" altLang="ko-KR" b="0" i="0" dirty="0">
                <a:solidFill>
                  <a:srgbClr val="FF0000"/>
                </a:solidFill>
                <a:effectLst/>
                <a:latin typeface="Söhne"/>
              </a:rPr>
              <a:t>MACD</a:t>
            </a:r>
            <a:r>
              <a:rPr lang="en-US" altLang="ko-KR" b="0" i="0" dirty="0">
                <a:effectLst/>
                <a:latin typeface="Söhne"/>
              </a:rPr>
              <a:t> are showing high importance.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effectLst/>
                <a:latin typeface="Söhne"/>
              </a:rPr>
              <a:t/>
            </a:r>
            <a:br>
              <a:rPr lang="en-US" altLang="ko-KR" b="0" i="0" dirty="0">
                <a:effectLst/>
                <a:latin typeface="Söhne"/>
              </a:rPr>
            </a:br>
            <a:r>
              <a:rPr lang="en-US" altLang="ko-KR" b="0" i="0" dirty="0">
                <a:effectLst/>
                <a:latin typeface="Söhne"/>
              </a:rPr>
              <a:t>CCI (Commodity Channel Index)</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effectLst/>
                <a:latin typeface="Söhne"/>
              </a:rPr>
              <a:t>RSI (Relative Strength Index)</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effectLst/>
                <a:latin typeface="Söhne"/>
              </a:rPr>
              <a:t>MACD (Moving Average Convergence Divergence)</a:t>
            </a:r>
            <a:endParaRPr kumimoji="0" lang="en-US" altLang="ko-KR" sz="1800" i="0" u="none" strike="noStrike" kern="1200" cap="none" spc="0" normalizeH="0" baseline="0" noProof="0" dirty="0">
              <a:ln>
                <a:noFill/>
              </a:ln>
              <a:effectLst/>
              <a:uLnTx/>
              <a:uFillTx/>
              <a:ea typeface="나눔스퀘어 Light"/>
              <a:cs typeface="+mn-cs"/>
            </a:endParaRPr>
          </a:p>
        </p:txBody>
      </p:sp>
      <p:pic>
        <p:nvPicPr>
          <p:cNvPr id="7" name="그림 6">
            <a:extLst>
              <a:ext uri="{FF2B5EF4-FFF2-40B4-BE49-F238E27FC236}">
                <a16:creationId xmlns:a16="http://schemas.microsoft.com/office/drawing/2014/main" id="{7DBCF9FB-5383-D47F-6B28-18376E187AA5}"/>
              </a:ext>
            </a:extLst>
          </p:cNvPr>
          <p:cNvPicPr>
            <a:picLocks noChangeAspect="1"/>
          </p:cNvPicPr>
          <p:nvPr/>
        </p:nvPicPr>
        <p:blipFill>
          <a:blip r:embed="rId2"/>
          <a:stretch>
            <a:fillRect/>
          </a:stretch>
        </p:blipFill>
        <p:spPr>
          <a:xfrm>
            <a:off x="567545" y="1758949"/>
            <a:ext cx="4717456" cy="4560207"/>
          </a:xfrm>
          <a:prstGeom prst="rect">
            <a:avLst/>
          </a:prstGeom>
        </p:spPr>
      </p:pic>
    </p:spTree>
    <p:extLst>
      <p:ext uri="{BB962C8B-B14F-4D97-AF65-F5344CB8AC3E}">
        <p14:creationId xmlns:p14="http://schemas.microsoft.com/office/powerpoint/2010/main" val="3086468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113033" y="134490"/>
            <a:ext cx="11793331" cy="477054"/>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500" b="1" dirty="0">
                <a:solidFill>
                  <a:schemeClr val="bg1"/>
                </a:solidFill>
              </a:rPr>
              <a:t>4. Results</a:t>
            </a:r>
            <a:endParaRPr kumimoji="0" lang="ko-KR" altLang="en-US" sz="2500" b="1" i="0" u="none" strike="noStrike" kern="1200" cap="none" spc="-300" normalizeH="0" baseline="0" noProof="0" dirty="0">
              <a:ln>
                <a:noFill/>
              </a:ln>
              <a:solidFill>
                <a:schemeClr val="bg1"/>
              </a:solidFill>
              <a:effectLst/>
              <a:uLnTx/>
              <a:uFillTx/>
              <a:latin typeface="나눔스퀘어 Light" panose="020B0600000101010101" pitchFamily="50" charset="-127"/>
              <a:ea typeface="나눔스퀘어 Light" panose="020B0600000101010101" pitchFamily="50" charset="-127"/>
              <a:cs typeface="+mn-cs"/>
            </a:endParaRPr>
          </a:p>
        </p:txBody>
      </p:sp>
      <p:sp>
        <p:nvSpPr>
          <p:cNvPr id="20" name="TextBox 19">
            <a:extLst>
              <a:ext uri="{FF2B5EF4-FFF2-40B4-BE49-F238E27FC236}">
                <a16:creationId xmlns:a16="http://schemas.microsoft.com/office/drawing/2014/main" id="{A7E43E9A-11AD-4550-B9BC-9661472E5078}"/>
              </a:ext>
            </a:extLst>
          </p:cNvPr>
          <p:cNvSpPr txBox="1"/>
          <p:nvPr/>
        </p:nvSpPr>
        <p:spPr>
          <a:xfrm>
            <a:off x="4242238" y="4924690"/>
            <a:ext cx="1007007"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Compare</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21" name="TextBox 20">
            <a:extLst>
              <a:ext uri="{FF2B5EF4-FFF2-40B4-BE49-F238E27FC236}">
                <a16:creationId xmlns:a16="http://schemas.microsoft.com/office/drawing/2014/main" id="{551814B5-8AAB-42E2-AFFE-798B7BC7A244}"/>
              </a:ext>
            </a:extLst>
          </p:cNvPr>
          <p:cNvSpPr txBox="1"/>
          <p:nvPr/>
        </p:nvSpPr>
        <p:spPr>
          <a:xfrm>
            <a:off x="6706658" y="4924690"/>
            <a:ext cx="1531188"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Factors Analysis</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22" name="TextBox 21">
            <a:extLst>
              <a:ext uri="{FF2B5EF4-FFF2-40B4-BE49-F238E27FC236}">
                <a16:creationId xmlns:a16="http://schemas.microsoft.com/office/drawing/2014/main" id="{D818A733-300A-4730-A394-3E3185E89C0E}"/>
              </a:ext>
            </a:extLst>
          </p:cNvPr>
          <p:cNvSpPr txBox="1"/>
          <p:nvPr/>
        </p:nvSpPr>
        <p:spPr>
          <a:xfrm>
            <a:off x="5487110" y="2922105"/>
            <a:ext cx="1255473"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Classification</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pic>
        <p:nvPicPr>
          <p:cNvPr id="5" name="그림 4">
            <a:extLst>
              <a:ext uri="{FF2B5EF4-FFF2-40B4-BE49-F238E27FC236}">
                <a16:creationId xmlns:a16="http://schemas.microsoft.com/office/drawing/2014/main" id="{69093607-AF08-34A4-88D8-0416C6D695BE}"/>
              </a:ext>
            </a:extLst>
          </p:cNvPr>
          <p:cNvPicPr>
            <a:picLocks noChangeAspect="1"/>
          </p:cNvPicPr>
          <p:nvPr/>
        </p:nvPicPr>
        <p:blipFill>
          <a:blip r:embed="rId2"/>
          <a:stretch>
            <a:fillRect/>
          </a:stretch>
        </p:blipFill>
        <p:spPr>
          <a:xfrm>
            <a:off x="774926" y="1787049"/>
            <a:ext cx="3617459" cy="2270111"/>
          </a:xfrm>
          <a:prstGeom prst="rect">
            <a:avLst/>
          </a:prstGeom>
        </p:spPr>
      </p:pic>
      <p:pic>
        <p:nvPicPr>
          <p:cNvPr id="9" name="그림 8">
            <a:extLst>
              <a:ext uri="{FF2B5EF4-FFF2-40B4-BE49-F238E27FC236}">
                <a16:creationId xmlns:a16="http://schemas.microsoft.com/office/drawing/2014/main" id="{71E09BD9-EDB5-4104-EFDD-70968579C070}"/>
              </a:ext>
            </a:extLst>
          </p:cNvPr>
          <p:cNvPicPr>
            <a:picLocks noChangeAspect="1"/>
          </p:cNvPicPr>
          <p:nvPr/>
        </p:nvPicPr>
        <p:blipFill>
          <a:blip r:embed="rId3"/>
          <a:stretch>
            <a:fillRect/>
          </a:stretch>
        </p:blipFill>
        <p:spPr>
          <a:xfrm>
            <a:off x="4590888" y="1787049"/>
            <a:ext cx="3454853" cy="2270111"/>
          </a:xfrm>
          <a:prstGeom prst="rect">
            <a:avLst/>
          </a:prstGeom>
        </p:spPr>
      </p:pic>
      <p:pic>
        <p:nvPicPr>
          <p:cNvPr id="13" name="그림 12">
            <a:extLst>
              <a:ext uri="{FF2B5EF4-FFF2-40B4-BE49-F238E27FC236}">
                <a16:creationId xmlns:a16="http://schemas.microsoft.com/office/drawing/2014/main" id="{29E80BF3-ED4C-10C5-FDCC-955B8AF8DBE9}"/>
              </a:ext>
            </a:extLst>
          </p:cNvPr>
          <p:cNvPicPr>
            <a:picLocks noChangeAspect="1"/>
          </p:cNvPicPr>
          <p:nvPr/>
        </p:nvPicPr>
        <p:blipFill>
          <a:blip r:embed="rId4"/>
          <a:stretch>
            <a:fillRect/>
          </a:stretch>
        </p:blipFill>
        <p:spPr>
          <a:xfrm>
            <a:off x="834483" y="4411611"/>
            <a:ext cx="3389751" cy="2120603"/>
          </a:xfrm>
          <a:prstGeom prst="rect">
            <a:avLst/>
          </a:prstGeom>
        </p:spPr>
      </p:pic>
      <p:pic>
        <p:nvPicPr>
          <p:cNvPr id="15" name="그림 14">
            <a:extLst>
              <a:ext uri="{FF2B5EF4-FFF2-40B4-BE49-F238E27FC236}">
                <a16:creationId xmlns:a16="http://schemas.microsoft.com/office/drawing/2014/main" id="{711C23C3-727E-E2B9-1F86-67ECBA438207}"/>
              </a:ext>
            </a:extLst>
          </p:cNvPr>
          <p:cNvPicPr>
            <a:picLocks noChangeAspect="1"/>
          </p:cNvPicPr>
          <p:nvPr/>
        </p:nvPicPr>
        <p:blipFill>
          <a:blip r:embed="rId5"/>
          <a:stretch>
            <a:fillRect/>
          </a:stretch>
        </p:blipFill>
        <p:spPr>
          <a:xfrm>
            <a:off x="4510452" y="4442783"/>
            <a:ext cx="3615724" cy="2120603"/>
          </a:xfrm>
          <a:prstGeom prst="rect">
            <a:avLst/>
          </a:prstGeom>
        </p:spPr>
      </p:pic>
      <p:sp>
        <p:nvSpPr>
          <p:cNvPr id="16" name="TextBox 15">
            <a:extLst>
              <a:ext uri="{FF2B5EF4-FFF2-40B4-BE49-F238E27FC236}">
                <a16:creationId xmlns:a16="http://schemas.microsoft.com/office/drawing/2014/main" id="{888EB088-4044-EB19-043F-C8162C77EF35}"/>
              </a:ext>
            </a:extLst>
          </p:cNvPr>
          <p:cNvSpPr txBox="1"/>
          <p:nvPr/>
        </p:nvSpPr>
        <p:spPr>
          <a:xfrm>
            <a:off x="9146837" y="2513225"/>
            <a:ext cx="2759527" cy="830997"/>
          </a:xfrm>
          <a:prstGeom prst="rect">
            <a:avLst/>
          </a:prstGeom>
          <a:noFill/>
        </p:spPr>
        <p:txBody>
          <a:bodyPr wrap="square" rtlCol="0">
            <a:spAutoFit/>
          </a:bodyPr>
          <a:lstStyle/>
          <a:p>
            <a:r>
              <a:rPr lang="en-US" altLang="ko-KR" sz="2400" b="1" dirty="0">
                <a:solidFill>
                  <a:srgbClr val="FF0000"/>
                </a:solidFill>
              </a:rPr>
              <a:t>Bitcoin Cash</a:t>
            </a:r>
          </a:p>
          <a:p>
            <a:r>
              <a:rPr lang="en-US" altLang="ko-KR" sz="2400" b="1" dirty="0">
                <a:solidFill>
                  <a:srgbClr val="FF0000"/>
                </a:solidFill>
              </a:rPr>
              <a:t>“LSTM”</a:t>
            </a:r>
            <a:endParaRPr lang="ko-KR" altLang="en-US" sz="2400" b="1" dirty="0">
              <a:solidFill>
                <a:srgbClr val="FF0000"/>
              </a:solidFill>
            </a:endParaRPr>
          </a:p>
        </p:txBody>
      </p:sp>
      <p:sp>
        <p:nvSpPr>
          <p:cNvPr id="19" name="TextBox 18">
            <a:extLst>
              <a:ext uri="{FF2B5EF4-FFF2-40B4-BE49-F238E27FC236}">
                <a16:creationId xmlns:a16="http://schemas.microsoft.com/office/drawing/2014/main" id="{FC6EB049-04DA-918E-1485-BFC70B0D785B}"/>
              </a:ext>
            </a:extLst>
          </p:cNvPr>
          <p:cNvSpPr txBox="1"/>
          <p:nvPr/>
        </p:nvSpPr>
        <p:spPr>
          <a:xfrm>
            <a:off x="9258300" y="4780488"/>
            <a:ext cx="2759527" cy="830997"/>
          </a:xfrm>
          <a:prstGeom prst="rect">
            <a:avLst/>
          </a:prstGeom>
          <a:noFill/>
        </p:spPr>
        <p:txBody>
          <a:bodyPr wrap="square" rtlCol="0">
            <a:spAutoFit/>
          </a:bodyPr>
          <a:lstStyle/>
          <a:p>
            <a:r>
              <a:rPr lang="en-US" altLang="ko-KR" sz="2400" b="1" dirty="0" err="1">
                <a:solidFill>
                  <a:srgbClr val="FF0000"/>
                </a:solidFill>
              </a:rPr>
              <a:t>Etherium</a:t>
            </a:r>
            <a:endParaRPr lang="en-US" altLang="ko-KR" sz="2400" b="1" dirty="0">
              <a:solidFill>
                <a:srgbClr val="FF0000"/>
              </a:solidFill>
            </a:endParaRPr>
          </a:p>
          <a:p>
            <a:r>
              <a:rPr lang="en-US" altLang="ko-KR" sz="2400" b="1" dirty="0">
                <a:solidFill>
                  <a:srgbClr val="FF0000"/>
                </a:solidFill>
              </a:rPr>
              <a:t>“XGB”</a:t>
            </a:r>
            <a:endParaRPr lang="ko-KR" altLang="en-US" sz="2400" b="1" dirty="0">
              <a:solidFill>
                <a:srgbClr val="FF0000"/>
              </a:solidFill>
            </a:endParaRPr>
          </a:p>
        </p:txBody>
      </p:sp>
    </p:spTree>
    <p:extLst>
      <p:ext uri="{BB962C8B-B14F-4D97-AF65-F5344CB8AC3E}">
        <p14:creationId xmlns:p14="http://schemas.microsoft.com/office/powerpoint/2010/main" val="3643788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113033" y="134490"/>
            <a:ext cx="11793331" cy="477054"/>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500" b="1" dirty="0">
                <a:solidFill>
                  <a:schemeClr val="bg1"/>
                </a:solidFill>
              </a:rPr>
              <a:t>4. Results</a:t>
            </a:r>
            <a:endParaRPr kumimoji="0" lang="ko-KR" altLang="en-US" sz="2500" b="1" i="0" u="none" strike="noStrike" kern="1200" cap="none" spc="-300" normalizeH="0" baseline="0" noProof="0" dirty="0">
              <a:ln>
                <a:noFill/>
              </a:ln>
              <a:solidFill>
                <a:schemeClr val="bg1"/>
              </a:solidFill>
              <a:effectLst/>
              <a:uLnTx/>
              <a:uFillTx/>
              <a:latin typeface="나눔스퀘어 Light" panose="020B0600000101010101" pitchFamily="50" charset="-127"/>
              <a:ea typeface="나눔스퀘어 Light" panose="020B0600000101010101" pitchFamily="50" charset="-127"/>
              <a:cs typeface="+mn-cs"/>
            </a:endParaRPr>
          </a:p>
        </p:txBody>
      </p:sp>
      <p:sp>
        <p:nvSpPr>
          <p:cNvPr id="20" name="TextBox 19">
            <a:extLst>
              <a:ext uri="{FF2B5EF4-FFF2-40B4-BE49-F238E27FC236}">
                <a16:creationId xmlns:a16="http://schemas.microsoft.com/office/drawing/2014/main" id="{A7E43E9A-11AD-4550-B9BC-9661472E5078}"/>
              </a:ext>
            </a:extLst>
          </p:cNvPr>
          <p:cNvSpPr txBox="1"/>
          <p:nvPr/>
        </p:nvSpPr>
        <p:spPr>
          <a:xfrm>
            <a:off x="4242238" y="4924690"/>
            <a:ext cx="1007007"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Compare</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21" name="TextBox 20">
            <a:extLst>
              <a:ext uri="{FF2B5EF4-FFF2-40B4-BE49-F238E27FC236}">
                <a16:creationId xmlns:a16="http://schemas.microsoft.com/office/drawing/2014/main" id="{551814B5-8AAB-42E2-AFFE-798B7BC7A244}"/>
              </a:ext>
            </a:extLst>
          </p:cNvPr>
          <p:cNvSpPr txBox="1"/>
          <p:nvPr/>
        </p:nvSpPr>
        <p:spPr>
          <a:xfrm>
            <a:off x="6706658" y="4924690"/>
            <a:ext cx="1531188"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Factors Analysis</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22" name="TextBox 21">
            <a:extLst>
              <a:ext uri="{FF2B5EF4-FFF2-40B4-BE49-F238E27FC236}">
                <a16:creationId xmlns:a16="http://schemas.microsoft.com/office/drawing/2014/main" id="{D818A733-300A-4730-A394-3E3185E89C0E}"/>
              </a:ext>
            </a:extLst>
          </p:cNvPr>
          <p:cNvSpPr txBox="1"/>
          <p:nvPr/>
        </p:nvSpPr>
        <p:spPr>
          <a:xfrm>
            <a:off x="5487110" y="2922105"/>
            <a:ext cx="1255473"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Classification</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pic>
        <p:nvPicPr>
          <p:cNvPr id="6" name="그림 5">
            <a:extLst>
              <a:ext uri="{FF2B5EF4-FFF2-40B4-BE49-F238E27FC236}">
                <a16:creationId xmlns:a16="http://schemas.microsoft.com/office/drawing/2014/main" id="{EB606DB0-71DF-516A-4EFE-F1EFC535FC7D}"/>
              </a:ext>
            </a:extLst>
          </p:cNvPr>
          <p:cNvPicPr>
            <a:picLocks noChangeAspect="1"/>
          </p:cNvPicPr>
          <p:nvPr/>
        </p:nvPicPr>
        <p:blipFill>
          <a:blip r:embed="rId2"/>
          <a:stretch>
            <a:fillRect/>
          </a:stretch>
        </p:blipFill>
        <p:spPr>
          <a:xfrm>
            <a:off x="1036864" y="1691588"/>
            <a:ext cx="3602770" cy="2262513"/>
          </a:xfrm>
          <a:prstGeom prst="rect">
            <a:avLst/>
          </a:prstGeom>
        </p:spPr>
      </p:pic>
      <p:pic>
        <p:nvPicPr>
          <p:cNvPr id="8" name="그림 7">
            <a:extLst>
              <a:ext uri="{FF2B5EF4-FFF2-40B4-BE49-F238E27FC236}">
                <a16:creationId xmlns:a16="http://schemas.microsoft.com/office/drawing/2014/main" id="{7C4D97BE-A474-4DBF-3F90-89406ED2C541}"/>
              </a:ext>
            </a:extLst>
          </p:cNvPr>
          <p:cNvPicPr>
            <a:picLocks noChangeAspect="1"/>
          </p:cNvPicPr>
          <p:nvPr/>
        </p:nvPicPr>
        <p:blipFill>
          <a:blip r:embed="rId3"/>
          <a:stretch>
            <a:fillRect/>
          </a:stretch>
        </p:blipFill>
        <p:spPr>
          <a:xfrm>
            <a:off x="5551714" y="1658189"/>
            <a:ext cx="3491276" cy="2057492"/>
          </a:xfrm>
          <a:prstGeom prst="rect">
            <a:avLst/>
          </a:prstGeom>
        </p:spPr>
      </p:pic>
      <p:pic>
        <p:nvPicPr>
          <p:cNvPr id="11" name="그림 10">
            <a:extLst>
              <a:ext uri="{FF2B5EF4-FFF2-40B4-BE49-F238E27FC236}">
                <a16:creationId xmlns:a16="http://schemas.microsoft.com/office/drawing/2014/main" id="{41BEC476-DEAC-C807-A2A1-BA068389A787}"/>
              </a:ext>
            </a:extLst>
          </p:cNvPr>
          <p:cNvPicPr>
            <a:picLocks noChangeAspect="1"/>
          </p:cNvPicPr>
          <p:nvPr/>
        </p:nvPicPr>
        <p:blipFill>
          <a:blip r:embed="rId4"/>
          <a:stretch>
            <a:fillRect/>
          </a:stretch>
        </p:blipFill>
        <p:spPr>
          <a:xfrm>
            <a:off x="978260" y="4221305"/>
            <a:ext cx="3743771" cy="2262513"/>
          </a:xfrm>
          <a:prstGeom prst="rect">
            <a:avLst/>
          </a:prstGeom>
        </p:spPr>
      </p:pic>
      <p:pic>
        <p:nvPicPr>
          <p:cNvPr id="14" name="그림 13">
            <a:extLst>
              <a:ext uri="{FF2B5EF4-FFF2-40B4-BE49-F238E27FC236}">
                <a16:creationId xmlns:a16="http://schemas.microsoft.com/office/drawing/2014/main" id="{2FBC67BF-E37E-BCD1-8B77-2F51CD7DE966}"/>
              </a:ext>
            </a:extLst>
          </p:cNvPr>
          <p:cNvPicPr>
            <a:picLocks noChangeAspect="1"/>
          </p:cNvPicPr>
          <p:nvPr/>
        </p:nvPicPr>
        <p:blipFill>
          <a:blip r:embed="rId5"/>
          <a:stretch>
            <a:fillRect/>
          </a:stretch>
        </p:blipFill>
        <p:spPr>
          <a:xfrm>
            <a:off x="5551714" y="4109148"/>
            <a:ext cx="3491276" cy="2116423"/>
          </a:xfrm>
          <a:prstGeom prst="rect">
            <a:avLst/>
          </a:prstGeom>
        </p:spPr>
      </p:pic>
      <p:sp>
        <p:nvSpPr>
          <p:cNvPr id="16" name="TextBox 15">
            <a:extLst>
              <a:ext uri="{FF2B5EF4-FFF2-40B4-BE49-F238E27FC236}">
                <a16:creationId xmlns:a16="http://schemas.microsoft.com/office/drawing/2014/main" id="{1BCBE485-8E59-8363-6F02-E3DD91C2697E}"/>
              </a:ext>
            </a:extLst>
          </p:cNvPr>
          <p:cNvSpPr txBox="1"/>
          <p:nvPr/>
        </p:nvSpPr>
        <p:spPr>
          <a:xfrm>
            <a:off x="9775372" y="2407345"/>
            <a:ext cx="2759527" cy="830997"/>
          </a:xfrm>
          <a:prstGeom prst="rect">
            <a:avLst/>
          </a:prstGeom>
          <a:noFill/>
        </p:spPr>
        <p:txBody>
          <a:bodyPr wrap="square" rtlCol="0">
            <a:spAutoFit/>
          </a:bodyPr>
          <a:lstStyle/>
          <a:p>
            <a:r>
              <a:rPr lang="en-US" altLang="ko-KR" sz="2400" b="1" dirty="0">
                <a:solidFill>
                  <a:srgbClr val="FF0000"/>
                </a:solidFill>
              </a:rPr>
              <a:t>Ripple</a:t>
            </a:r>
          </a:p>
          <a:p>
            <a:r>
              <a:rPr lang="en-US" altLang="ko-KR" sz="2400" b="1" dirty="0">
                <a:solidFill>
                  <a:srgbClr val="FF0000"/>
                </a:solidFill>
              </a:rPr>
              <a:t>“LSTM”</a:t>
            </a:r>
            <a:endParaRPr lang="ko-KR" altLang="en-US" sz="2400" b="1" dirty="0">
              <a:solidFill>
                <a:srgbClr val="FF0000"/>
              </a:solidFill>
            </a:endParaRPr>
          </a:p>
        </p:txBody>
      </p:sp>
      <p:sp>
        <p:nvSpPr>
          <p:cNvPr id="17" name="TextBox 16">
            <a:extLst>
              <a:ext uri="{FF2B5EF4-FFF2-40B4-BE49-F238E27FC236}">
                <a16:creationId xmlns:a16="http://schemas.microsoft.com/office/drawing/2014/main" id="{AF669D07-3576-6DDA-D278-49F9AFA2DF9F}"/>
              </a:ext>
            </a:extLst>
          </p:cNvPr>
          <p:cNvSpPr txBox="1"/>
          <p:nvPr/>
        </p:nvSpPr>
        <p:spPr>
          <a:xfrm>
            <a:off x="9775371" y="4632596"/>
            <a:ext cx="2759527" cy="830997"/>
          </a:xfrm>
          <a:prstGeom prst="rect">
            <a:avLst/>
          </a:prstGeom>
          <a:noFill/>
        </p:spPr>
        <p:txBody>
          <a:bodyPr wrap="square" rtlCol="0">
            <a:spAutoFit/>
          </a:bodyPr>
          <a:lstStyle/>
          <a:p>
            <a:r>
              <a:rPr lang="en-US" altLang="ko-KR" sz="2400" b="1" dirty="0" err="1">
                <a:solidFill>
                  <a:srgbClr val="FF0000"/>
                </a:solidFill>
              </a:rPr>
              <a:t>Xem</a:t>
            </a:r>
            <a:endParaRPr lang="en-US" altLang="ko-KR" sz="2400" b="1" dirty="0">
              <a:solidFill>
                <a:srgbClr val="FF0000"/>
              </a:solidFill>
            </a:endParaRPr>
          </a:p>
          <a:p>
            <a:r>
              <a:rPr lang="en-US" altLang="ko-KR" sz="2400" b="1" dirty="0">
                <a:solidFill>
                  <a:srgbClr val="FF0000"/>
                </a:solidFill>
              </a:rPr>
              <a:t>“LSTM”</a:t>
            </a:r>
            <a:endParaRPr lang="ko-KR" altLang="en-US" sz="2400" b="1" dirty="0">
              <a:solidFill>
                <a:srgbClr val="FF0000"/>
              </a:solidFill>
            </a:endParaRPr>
          </a:p>
        </p:txBody>
      </p:sp>
    </p:spTree>
    <p:extLst>
      <p:ext uri="{BB962C8B-B14F-4D97-AF65-F5344CB8AC3E}">
        <p14:creationId xmlns:p14="http://schemas.microsoft.com/office/powerpoint/2010/main" val="681993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113033" y="134490"/>
            <a:ext cx="11793331" cy="477054"/>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500" b="1" dirty="0">
                <a:solidFill>
                  <a:schemeClr val="bg1"/>
                </a:solidFill>
              </a:rPr>
              <a:t>4. Results</a:t>
            </a:r>
            <a:endParaRPr kumimoji="0" lang="ko-KR" altLang="en-US" sz="2500" b="1" i="0" u="none" strike="noStrike" kern="1200" cap="none" spc="-300" normalizeH="0" baseline="0" noProof="0" dirty="0">
              <a:ln>
                <a:noFill/>
              </a:ln>
              <a:solidFill>
                <a:schemeClr val="bg1"/>
              </a:solidFill>
              <a:effectLst/>
              <a:uLnTx/>
              <a:uFillTx/>
              <a:latin typeface="나눔스퀘어 Light" panose="020B0600000101010101" pitchFamily="50" charset="-127"/>
              <a:ea typeface="나눔스퀘어 Light" panose="020B0600000101010101" pitchFamily="50" charset="-127"/>
              <a:cs typeface="+mn-cs"/>
            </a:endParaRPr>
          </a:p>
        </p:txBody>
      </p:sp>
      <p:sp>
        <p:nvSpPr>
          <p:cNvPr id="4" name="TextBox 3">
            <a:extLst>
              <a:ext uri="{FF2B5EF4-FFF2-40B4-BE49-F238E27FC236}">
                <a16:creationId xmlns:a16="http://schemas.microsoft.com/office/drawing/2014/main" id="{A6CDE2C7-E769-8417-B6F8-22F6A182B464}"/>
              </a:ext>
            </a:extLst>
          </p:cNvPr>
          <p:cNvSpPr txBox="1"/>
          <p:nvPr/>
        </p:nvSpPr>
        <p:spPr>
          <a:xfrm>
            <a:off x="768803" y="1518557"/>
            <a:ext cx="9527721" cy="3908762"/>
          </a:xfrm>
          <a:prstGeom prst="rect">
            <a:avLst/>
          </a:prstGeom>
          <a:noFill/>
        </p:spPr>
        <p:txBody>
          <a:bodyPr wrap="square" rtlCol="0">
            <a:spAutoFit/>
          </a:bodyPr>
          <a:lstStyle/>
          <a:p>
            <a:r>
              <a:rPr lang="en-US" altLang="ko-KR" sz="2800" b="1" dirty="0"/>
              <a:t>Conclusion</a:t>
            </a:r>
          </a:p>
          <a:p>
            <a:endParaRPr lang="en-US" altLang="ko-KR" sz="2000" dirty="0"/>
          </a:p>
          <a:p>
            <a:endParaRPr lang="en-US" altLang="ko-KR" sz="2000" dirty="0"/>
          </a:p>
          <a:p>
            <a:r>
              <a:rPr lang="en-US" altLang="ko-KR" sz="2000" b="0" i="0" dirty="0">
                <a:solidFill>
                  <a:srgbClr val="000000"/>
                </a:solidFill>
                <a:effectLst/>
                <a:latin typeface="noto"/>
              </a:rPr>
              <a:t>1) As a result of identifying the relative importance of 15 characteristic variables using </a:t>
            </a:r>
            <a:r>
              <a:rPr lang="en-US" altLang="ko-KR" sz="2000" b="0" i="0" dirty="0" err="1">
                <a:solidFill>
                  <a:srgbClr val="000000"/>
                </a:solidFill>
                <a:effectLst/>
                <a:latin typeface="noto"/>
              </a:rPr>
              <a:t>XGBoost</a:t>
            </a:r>
            <a:r>
              <a:rPr lang="en-US" altLang="ko-KR" sz="2000" b="0" i="0" dirty="0">
                <a:solidFill>
                  <a:srgbClr val="000000"/>
                </a:solidFill>
                <a:effectLst/>
                <a:latin typeface="noto"/>
              </a:rPr>
              <a:t>  algorithm, the high importance was the </a:t>
            </a:r>
            <a:r>
              <a:rPr lang="en-US" altLang="ko-KR" sz="2000" b="1" i="0" dirty="0">
                <a:solidFill>
                  <a:srgbClr val="000000"/>
                </a:solidFill>
                <a:effectLst/>
                <a:latin typeface="noto"/>
              </a:rPr>
              <a:t>daily highest price</a:t>
            </a:r>
            <a:r>
              <a:rPr lang="en-US" altLang="ko-KR" sz="2000" b="0" i="0" dirty="0">
                <a:solidFill>
                  <a:srgbClr val="000000"/>
                </a:solidFill>
                <a:effectLst/>
                <a:latin typeface="noto"/>
              </a:rPr>
              <a:t>.</a:t>
            </a:r>
          </a:p>
          <a:p>
            <a:r>
              <a:rPr lang="en-US" altLang="ko-KR" sz="2000" dirty="0"/>
              <a:t/>
            </a:r>
            <a:br>
              <a:rPr lang="en-US" altLang="ko-KR" sz="2000" dirty="0"/>
            </a:br>
            <a:r>
              <a:rPr lang="en-US" altLang="ko-KR" sz="2000" dirty="0">
                <a:solidFill>
                  <a:srgbClr val="000000"/>
                </a:solidFill>
                <a:latin typeface="noto"/>
              </a:rPr>
              <a:t>2) </a:t>
            </a:r>
            <a:r>
              <a:rPr lang="en-US" altLang="ko-KR" sz="2000" b="0" i="0" dirty="0">
                <a:solidFill>
                  <a:srgbClr val="000000"/>
                </a:solidFill>
                <a:effectLst/>
                <a:latin typeface="noto"/>
              </a:rPr>
              <a:t> Influence of Bitcoin on the price of altcoins was weak.</a:t>
            </a:r>
          </a:p>
          <a:p>
            <a:r>
              <a:rPr lang="en-US" altLang="ko-KR" sz="2000" dirty="0"/>
              <a:t/>
            </a:r>
            <a:br>
              <a:rPr lang="en-US" altLang="ko-KR" sz="2000" dirty="0"/>
            </a:br>
            <a:r>
              <a:rPr lang="en-US" altLang="ko-KR" sz="2000" dirty="0">
                <a:solidFill>
                  <a:srgbClr val="000000"/>
                </a:solidFill>
                <a:latin typeface="noto"/>
              </a:rPr>
              <a:t>3)</a:t>
            </a:r>
            <a:r>
              <a:rPr lang="en-US" altLang="ko-KR" sz="2000" b="0" i="0" dirty="0">
                <a:solidFill>
                  <a:srgbClr val="000000"/>
                </a:solidFill>
                <a:effectLst/>
                <a:latin typeface="noto"/>
              </a:rPr>
              <a:t> Accuracy of predicting altcoin prices was the highest in </a:t>
            </a:r>
            <a:r>
              <a:rPr lang="en-US" altLang="ko-KR" sz="2000" b="1" i="0" dirty="0">
                <a:solidFill>
                  <a:srgbClr val="000000"/>
                </a:solidFill>
                <a:effectLst/>
                <a:latin typeface="noto"/>
              </a:rPr>
              <a:t>LSTM</a:t>
            </a:r>
            <a:r>
              <a:rPr lang="en-US" altLang="ko-KR" sz="2000" b="0" i="0" dirty="0">
                <a:solidFill>
                  <a:srgbClr val="000000"/>
                </a:solidFill>
                <a:effectLst/>
                <a:latin typeface="noto"/>
              </a:rPr>
              <a:t> except for Ethereum.</a:t>
            </a:r>
          </a:p>
          <a:p>
            <a:r>
              <a:rPr lang="en-US" altLang="ko-KR" sz="2000" dirty="0">
                <a:solidFill>
                  <a:srgbClr val="000000"/>
                </a:solidFill>
                <a:latin typeface="noto"/>
              </a:rPr>
              <a:t>   -&gt;</a:t>
            </a:r>
            <a:r>
              <a:rPr lang="en-US" altLang="ko-KR" sz="2000" b="0" i="0" dirty="0">
                <a:solidFill>
                  <a:srgbClr val="000000"/>
                </a:solidFill>
                <a:effectLst/>
                <a:latin typeface="noto"/>
              </a:rPr>
              <a:t> revealing the usefulness of the LSTM model in the prediction of time series data.</a:t>
            </a:r>
            <a:endParaRPr lang="en-US" altLang="ko-KR" sz="2000" dirty="0"/>
          </a:p>
          <a:p>
            <a:endParaRPr lang="en-US" altLang="ko-KR" sz="2000" dirty="0"/>
          </a:p>
          <a:p>
            <a:endParaRPr lang="ko-KR" altLang="en-US" sz="2000" dirty="0"/>
          </a:p>
        </p:txBody>
      </p:sp>
    </p:spTree>
    <p:extLst>
      <p:ext uri="{BB962C8B-B14F-4D97-AF65-F5344CB8AC3E}">
        <p14:creationId xmlns:p14="http://schemas.microsoft.com/office/powerpoint/2010/main" val="3304702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113033" y="134490"/>
            <a:ext cx="11793331" cy="477054"/>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500" b="1" dirty="0">
                <a:solidFill>
                  <a:schemeClr val="bg1"/>
                </a:solidFill>
              </a:rPr>
              <a:t>5. Limitations</a:t>
            </a:r>
            <a:endParaRPr kumimoji="0" lang="ko-KR" altLang="en-US" sz="2500" b="1" i="0" u="none" strike="noStrike" kern="1200" cap="none" spc="-300" normalizeH="0" baseline="0" noProof="0" dirty="0">
              <a:ln>
                <a:noFill/>
              </a:ln>
              <a:solidFill>
                <a:schemeClr val="bg1"/>
              </a:solidFill>
              <a:effectLst/>
              <a:uLnTx/>
              <a:uFillTx/>
              <a:latin typeface="나눔스퀘어 Light" panose="020B0600000101010101" pitchFamily="50" charset="-127"/>
              <a:ea typeface="나눔스퀘어 Light" panose="020B0600000101010101" pitchFamily="50" charset="-127"/>
              <a:cs typeface="+mn-cs"/>
            </a:endParaRPr>
          </a:p>
        </p:txBody>
      </p:sp>
      <p:sp>
        <p:nvSpPr>
          <p:cNvPr id="20" name="TextBox 19">
            <a:extLst>
              <a:ext uri="{FF2B5EF4-FFF2-40B4-BE49-F238E27FC236}">
                <a16:creationId xmlns:a16="http://schemas.microsoft.com/office/drawing/2014/main" id="{A7E43E9A-11AD-4550-B9BC-9661472E5078}"/>
              </a:ext>
            </a:extLst>
          </p:cNvPr>
          <p:cNvSpPr txBox="1"/>
          <p:nvPr/>
        </p:nvSpPr>
        <p:spPr>
          <a:xfrm>
            <a:off x="4242238" y="4924690"/>
            <a:ext cx="1007007"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Compare</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21" name="TextBox 20">
            <a:extLst>
              <a:ext uri="{FF2B5EF4-FFF2-40B4-BE49-F238E27FC236}">
                <a16:creationId xmlns:a16="http://schemas.microsoft.com/office/drawing/2014/main" id="{551814B5-8AAB-42E2-AFFE-798B7BC7A244}"/>
              </a:ext>
            </a:extLst>
          </p:cNvPr>
          <p:cNvSpPr txBox="1"/>
          <p:nvPr/>
        </p:nvSpPr>
        <p:spPr>
          <a:xfrm>
            <a:off x="6706658" y="4924690"/>
            <a:ext cx="1531188"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Factors Analysis</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22" name="TextBox 21">
            <a:extLst>
              <a:ext uri="{FF2B5EF4-FFF2-40B4-BE49-F238E27FC236}">
                <a16:creationId xmlns:a16="http://schemas.microsoft.com/office/drawing/2014/main" id="{D818A733-300A-4730-A394-3E3185E89C0E}"/>
              </a:ext>
            </a:extLst>
          </p:cNvPr>
          <p:cNvSpPr txBox="1"/>
          <p:nvPr/>
        </p:nvSpPr>
        <p:spPr>
          <a:xfrm>
            <a:off x="5487110" y="2922105"/>
            <a:ext cx="1255473"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Classification</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4" name="TextBox 3">
            <a:extLst>
              <a:ext uri="{FF2B5EF4-FFF2-40B4-BE49-F238E27FC236}">
                <a16:creationId xmlns:a16="http://schemas.microsoft.com/office/drawing/2014/main" id="{0140E6FF-BDDC-E2AF-F20E-CFCBEEF4CE75}"/>
              </a:ext>
            </a:extLst>
          </p:cNvPr>
          <p:cNvSpPr txBox="1"/>
          <p:nvPr/>
        </p:nvSpPr>
        <p:spPr>
          <a:xfrm>
            <a:off x="723249" y="1829498"/>
            <a:ext cx="9527721" cy="2985433"/>
          </a:xfrm>
          <a:prstGeom prst="rect">
            <a:avLst/>
          </a:prstGeom>
          <a:noFill/>
        </p:spPr>
        <p:txBody>
          <a:bodyPr wrap="square" rtlCol="0">
            <a:spAutoFit/>
          </a:bodyPr>
          <a:lstStyle/>
          <a:p>
            <a:r>
              <a:rPr lang="en-US" altLang="ko-KR" sz="2800" b="1" dirty="0"/>
              <a:t>Limitations</a:t>
            </a:r>
          </a:p>
          <a:p>
            <a:endParaRPr lang="en-US" altLang="ko-KR" sz="2000" dirty="0"/>
          </a:p>
          <a:p>
            <a:endParaRPr lang="en-US" altLang="ko-KR" sz="2000" dirty="0"/>
          </a:p>
          <a:p>
            <a:r>
              <a:rPr lang="en-US" altLang="ko-KR" sz="2000" b="0" i="0" dirty="0">
                <a:solidFill>
                  <a:srgbClr val="000000"/>
                </a:solidFill>
                <a:effectLst/>
                <a:latin typeface="noto"/>
              </a:rPr>
              <a:t>1) Cryptocurrency prices have weakness in accurate price prediction due to the characteristics of fluctuating according to various external factors.</a:t>
            </a:r>
          </a:p>
          <a:p>
            <a:r>
              <a:rPr lang="en-US" altLang="ko-KR" sz="2000" dirty="0"/>
              <a:t/>
            </a:r>
            <a:br>
              <a:rPr lang="en-US" altLang="ko-KR" sz="2000" dirty="0"/>
            </a:br>
            <a:r>
              <a:rPr lang="en-US" altLang="ko-KR" sz="2000" dirty="0">
                <a:solidFill>
                  <a:srgbClr val="000000"/>
                </a:solidFill>
                <a:latin typeface="noto"/>
              </a:rPr>
              <a:t>2)</a:t>
            </a:r>
            <a:r>
              <a:rPr lang="en-US" altLang="ko-KR" sz="2000" b="0" i="0" dirty="0">
                <a:solidFill>
                  <a:srgbClr val="000000"/>
                </a:solidFill>
                <a:effectLst/>
                <a:latin typeface="noto"/>
              </a:rPr>
              <a:t> Failed to provide an explanation on why Ethereum's prediction results differ from </a:t>
            </a:r>
          </a:p>
          <a:p>
            <a:r>
              <a:rPr lang="en-US" altLang="ko-KR" sz="2000" dirty="0">
                <a:solidFill>
                  <a:srgbClr val="000000"/>
                </a:solidFill>
                <a:latin typeface="noto"/>
              </a:rPr>
              <a:t>    </a:t>
            </a:r>
            <a:r>
              <a:rPr lang="en-US" altLang="ko-KR" sz="2000" b="0" i="0" dirty="0">
                <a:solidFill>
                  <a:srgbClr val="000000"/>
                </a:solidFill>
                <a:effectLst/>
                <a:latin typeface="noto"/>
              </a:rPr>
              <a:t>those of Bitcoin Cash, Ripple, and </a:t>
            </a:r>
            <a:r>
              <a:rPr lang="en-US" altLang="ko-KR" sz="2000" b="0" i="0" dirty="0" err="1">
                <a:solidFill>
                  <a:srgbClr val="000000"/>
                </a:solidFill>
                <a:effectLst/>
                <a:latin typeface="noto"/>
              </a:rPr>
              <a:t>Xem</a:t>
            </a:r>
            <a:r>
              <a:rPr lang="en-US" altLang="ko-KR" sz="2000" b="0" i="0" dirty="0">
                <a:solidFill>
                  <a:srgbClr val="000000"/>
                </a:solidFill>
                <a:effectLst/>
                <a:latin typeface="noto"/>
              </a:rPr>
              <a:t>, which have relatively small market capitalization.</a:t>
            </a:r>
            <a:endParaRPr lang="en-US" altLang="ko-KR" sz="2000" dirty="0"/>
          </a:p>
          <a:p>
            <a:endParaRPr lang="ko-KR" altLang="en-US" sz="2000" dirty="0"/>
          </a:p>
        </p:txBody>
      </p:sp>
    </p:spTree>
    <p:extLst>
      <p:ext uri="{BB962C8B-B14F-4D97-AF65-F5344CB8AC3E}">
        <p14:creationId xmlns:p14="http://schemas.microsoft.com/office/powerpoint/2010/main" val="3626390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31F6F75-B221-4061-B962-758F7C3BEBFF}"/>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474720" y="0"/>
            <a:ext cx="8717280" cy="6858000"/>
          </a:xfrm>
          <a:prstGeom prst="rect">
            <a:avLst/>
          </a:prstGeom>
        </p:spPr>
      </p:pic>
      <p:sp>
        <p:nvSpPr>
          <p:cNvPr id="7" name="직사각형 6">
            <a:extLst>
              <a:ext uri="{FF2B5EF4-FFF2-40B4-BE49-F238E27FC236}">
                <a16:creationId xmlns:a16="http://schemas.microsoft.com/office/drawing/2014/main" id="{BFB742AF-8DE1-4801-BAAB-FF7C033D40F3}"/>
              </a:ext>
            </a:extLst>
          </p:cNvPr>
          <p:cNvSpPr/>
          <p:nvPr/>
        </p:nvSpPr>
        <p:spPr>
          <a:xfrm>
            <a:off x="0" y="0"/>
            <a:ext cx="6096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9B29B74-5530-431A-9A1D-6C360E5E40A6}"/>
              </a:ext>
            </a:extLst>
          </p:cNvPr>
          <p:cNvSpPr txBox="1"/>
          <p:nvPr/>
        </p:nvSpPr>
        <p:spPr>
          <a:xfrm>
            <a:off x="904240" y="3155880"/>
            <a:ext cx="4866748" cy="523220"/>
          </a:xfrm>
          <a:prstGeom prst="rect">
            <a:avLst/>
          </a:prstGeom>
          <a:noFill/>
        </p:spPr>
        <p:txBody>
          <a:bodyPr wrap="square" rtlCol="0">
            <a:spAutoFit/>
          </a:bodyPr>
          <a:lstStyle/>
          <a:p>
            <a:r>
              <a:rPr lang="en-US" altLang="ko-KR" sz="2800" spc="-300" dirty="0" smtClean="0">
                <a:solidFill>
                  <a:schemeClr val="bg1"/>
                </a:solidFill>
              </a:rPr>
              <a:t>Case Study </a:t>
            </a:r>
            <a:r>
              <a:rPr lang="en-US" altLang="ko-KR" sz="2800" spc="-300" dirty="0" smtClean="0">
                <a:solidFill>
                  <a:schemeClr val="bg1"/>
                </a:solidFill>
              </a:rPr>
              <a:t>2</a:t>
            </a:r>
            <a:endParaRPr lang="ko-KR" altLang="en-US" sz="2800" spc="-300" dirty="0">
              <a:solidFill>
                <a:schemeClr val="bg1"/>
              </a:solidFill>
            </a:endParaRPr>
          </a:p>
        </p:txBody>
      </p:sp>
      <p:cxnSp>
        <p:nvCxnSpPr>
          <p:cNvPr id="12" name="직선 연결선 11">
            <a:extLst>
              <a:ext uri="{FF2B5EF4-FFF2-40B4-BE49-F238E27FC236}">
                <a16:creationId xmlns:a16="http://schemas.microsoft.com/office/drawing/2014/main" id="{E9C7568C-DA98-40CE-9115-1F19853EEDF6}"/>
              </a:ext>
            </a:extLst>
          </p:cNvPr>
          <p:cNvCxnSpPr>
            <a:cxnSpLocks/>
          </p:cNvCxnSpPr>
          <p:nvPr/>
        </p:nvCxnSpPr>
        <p:spPr>
          <a:xfrm>
            <a:off x="904240" y="2823130"/>
            <a:ext cx="4467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92A7BF85-EFF0-4169-9F33-5B30AFBB9A2A}"/>
              </a:ext>
            </a:extLst>
          </p:cNvPr>
          <p:cNvCxnSpPr>
            <a:cxnSpLocks/>
          </p:cNvCxnSpPr>
          <p:nvPr/>
        </p:nvCxnSpPr>
        <p:spPr>
          <a:xfrm>
            <a:off x="904240" y="4011850"/>
            <a:ext cx="4467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720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5860900" cy="646331"/>
          </a:xfrm>
          <a:prstGeom prst="rect">
            <a:avLst/>
          </a:prstGeom>
          <a:noFill/>
        </p:spPr>
        <p:txBody>
          <a:bodyPr wrap="none" rtlCol="0">
            <a:spAutoFit/>
          </a:bodyPr>
          <a:lstStyle/>
          <a:p>
            <a:r>
              <a:rPr lang="en-US" altLang="ko-KR" sz="3600" spc="-300">
                <a:solidFill>
                  <a:schemeClr val="bg1"/>
                </a:solidFill>
              </a:rPr>
              <a:t>Why We choose this Project?</a:t>
            </a:r>
            <a:endParaRPr lang="ko-KR" altLang="en-US" sz="3600" spc="-300">
              <a:solidFill>
                <a:schemeClr val="bg1"/>
              </a:solidFill>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43024" cy="307777"/>
          </a:xfrm>
          <a:prstGeom prst="rect">
            <a:avLst/>
          </a:prstGeom>
          <a:noFill/>
        </p:spPr>
        <p:txBody>
          <a:bodyPr wrap="none" rtlCol="0">
            <a:spAutoFit/>
          </a:bodyPr>
          <a:lstStyle/>
          <a:p>
            <a:r>
              <a:rPr lang="en-US" altLang="ko-KR" sz="1400">
                <a:solidFill>
                  <a:schemeClr val="bg1"/>
                </a:solidFill>
              </a:rPr>
              <a:t>Part 2, </a:t>
            </a:r>
            <a:endParaRPr lang="ko-KR" altLang="en-US" sz="1400">
              <a:solidFill>
                <a:schemeClr val="bg1"/>
              </a:solidFill>
            </a:endParaRPr>
          </a:p>
        </p:txBody>
      </p:sp>
      <p:pic>
        <p:nvPicPr>
          <p:cNvPr id="1026" name="Picture 2" descr="cryptousers">
            <a:extLst>
              <a:ext uri="{FF2B5EF4-FFF2-40B4-BE49-F238E27FC236}">
                <a16:creationId xmlns:a16="http://schemas.microsoft.com/office/drawing/2014/main" id="{A983699E-3CAC-D18C-CFDD-DE0AABEB1E0A}"/>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87178" y="1966332"/>
            <a:ext cx="5183204" cy="40971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lobal Cryptocurrency Market">
            <a:extLst>
              <a:ext uri="{FF2B5EF4-FFF2-40B4-BE49-F238E27FC236}">
                <a16:creationId xmlns:a16="http://schemas.microsoft.com/office/drawing/2014/main" id="{109E5ACA-34F3-7680-AC19-CC67DA075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164" y="2063439"/>
            <a:ext cx="4402920" cy="3928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772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5860900" cy="646331"/>
          </a:xfrm>
          <a:prstGeom prst="rect">
            <a:avLst/>
          </a:prstGeom>
          <a:noFill/>
        </p:spPr>
        <p:txBody>
          <a:bodyPr wrap="none" rtlCol="0">
            <a:spAutoFit/>
          </a:bodyPr>
          <a:lstStyle/>
          <a:p>
            <a:r>
              <a:rPr lang="en-US" altLang="ko-KR" sz="3600" spc="-300">
                <a:solidFill>
                  <a:schemeClr val="bg1"/>
                </a:solidFill>
              </a:rPr>
              <a:t>Why We choose this Project?</a:t>
            </a:r>
            <a:endParaRPr lang="ko-KR" altLang="en-US" sz="3600" spc="-300">
              <a:solidFill>
                <a:schemeClr val="bg1"/>
              </a:solidFill>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43024" cy="307777"/>
          </a:xfrm>
          <a:prstGeom prst="rect">
            <a:avLst/>
          </a:prstGeom>
          <a:noFill/>
        </p:spPr>
        <p:txBody>
          <a:bodyPr wrap="none" rtlCol="0">
            <a:spAutoFit/>
          </a:bodyPr>
          <a:lstStyle/>
          <a:p>
            <a:r>
              <a:rPr lang="en-US" altLang="ko-KR" sz="1400">
                <a:solidFill>
                  <a:schemeClr val="bg1"/>
                </a:solidFill>
              </a:rPr>
              <a:t>Part 2, </a:t>
            </a:r>
            <a:endParaRPr lang="ko-KR" altLang="en-US" sz="1400">
              <a:solidFill>
                <a:schemeClr val="bg1"/>
              </a:solidFill>
            </a:endParaRPr>
          </a:p>
        </p:txBody>
      </p:sp>
      <p:sp>
        <p:nvSpPr>
          <p:cNvPr id="8" name="TextBox 7"/>
          <p:cNvSpPr txBox="1"/>
          <p:nvPr/>
        </p:nvSpPr>
        <p:spPr>
          <a:xfrm>
            <a:off x="6284422" y="2043210"/>
            <a:ext cx="5486400" cy="3416320"/>
          </a:xfrm>
          <a:prstGeom prst="rect">
            <a:avLst/>
          </a:prstGeom>
          <a:noFill/>
        </p:spPr>
        <p:txBody>
          <a:bodyPr wrap="square" rtlCol="0">
            <a:spAutoFit/>
          </a:bodyPr>
          <a:lstStyle/>
          <a:p>
            <a:pPr marL="285750" indent="-285750">
              <a:buFontTx/>
              <a:buChar char="-"/>
            </a:pPr>
            <a:r>
              <a:rPr lang="en-US" altLang="ko-KR" b="0" i="0">
                <a:solidFill>
                  <a:srgbClr val="000000"/>
                </a:solidFill>
                <a:effectLst/>
                <a:latin typeface="noto"/>
              </a:rPr>
              <a:t>Cryptocurrency is currently experiencing rapid price fluctuations. </a:t>
            </a:r>
          </a:p>
          <a:p>
            <a:pPr marL="285750" indent="-285750">
              <a:buFontTx/>
              <a:buChar char="-"/>
            </a:pPr>
            <a:r>
              <a:rPr lang="en-US" altLang="ko-KR" b="0" i="0">
                <a:solidFill>
                  <a:srgbClr val="000000"/>
                </a:solidFill>
                <a:effectLst/>
                <a:latin typeface="noto"/>
              </a:rPr>
              <a:t>There are many speculative factors</a:t>
            </a:r>
            <a:r>
              <a:rPr lang="en-US" altLang="ko-KR">
                <a:solidFill>
                  <a:srgbClr val="000000"/>
                </a:solidFill>
                <a:latin typeface="noto"/>
              </a:rPr>
              <a:t/>
            </a:r>
            <a:br>
              <a:rPr lang="en-US" altLang="ko-KR">
                <a:solidFill>
                  <a:srgbClr val="000000"/>
                </a:solidFill>
                <a:latin typeface="noto"/>
              </a:rPr>
            </a:br>
            <a:r>
              <a:rPr lang="en-US" altLang="ko-KR">
                <a:solidFill>
                  <a:srgbClr val="000000"/>
                </a:solidFill>
                <a:latin typeface="noto"/>
              </a:rPr>
              <a:t>-&gt; </a:t>
            </a:r>
            <a:r>
              <a:rPr lang="en-US" altLang="ko-KR" b="0" i="0">
                <a:solidFill>
                  <a:srgbClr val="000000"/>
                </a:solidFill>
                <a:effectLst/>
                <a:latin typeface="noto"/>
              </a:rPr>
              <a:t>dangerous to invest without accurate information.</a:t>
            </a:r>
          </a:p>
          <a:p>
            <a:endParaRPr lang="en-US" altLang="ko-KR" b="0" i="0">
              <a:solidFill>
                <a:srgbClr val="000000"/>
              </a:solidFill>
              <a:effectLst/>
              <a:latin typeface="noto"/>
            </a:endParaRPr>
          </a:p>
          <a:p>
            <a:endParaRPr lang="en-US" altLang="ko-KR" b="0" i="0">
              <a:solidFill>
                <a:srgbClr val="000000"/>
              </a:solidFill>
              <a:effectLst/>
              <a:latin typeface="noto"/>
            </a:endParaRPr>
          </a:p>
          <a:p>
            <a:endParaRPr lang="en-US" altLang="ko-KR" b="0" i="0">
              <a:solidFill>
                <a:srgbClr val="000000"/>
              </a:solidFill>
              <a:effectLst/>
              <a:latin typeface="noto"/>
            </a:endParaRPr>
          </a:p>
          <a:p>
            <a:pPr marL="285750" indent="-285750">
              <a:buFontTx/>
              <a:buChar char="-"/>
            </a:pPr>
            <a:r>
              <a:rPr lang="en-US" altLang="ko-KR" b="0" i="0">
                <a:solidFill>
                  <a:srgbClr val="000000"/>
                </a:solidFill>
                <a:effectLst/>
                <a:latin typeface="noto"/>
              </a:rPr>
              <a:t> Analyzing price algorithms helps to identify the causes of bitcoin price fluctuations and predict future price fluctuations. </a:t>
            </a:r>
          </a:p>
          <a:p>
            <a:pPr marL="285750" indent="-285750">
              <a:buFontTx/>
              <a:buChar char="-"/>
            </a:pPr>
            <a:r>
              <a:rPr lang="en-US" altLang="ko-KR" b="0" i="0">
                <a:solidFill>
                  <a:srgbClr val="000000"/>
                </a:solidFill>
                <a:effectLst/>
                <a:latin typeface="noto"/>
              </a:rPr>
              <a:t>This enables stable investment and increases the stability of investors. </a:t>
            </a:r>
            <a:endParaRPr lang="en-US" altLang="ko-KR"/>
          </a:p>
        </p:txBody>
      </p:sp>
      <p:sp>
        <p:nvSpPr>
          <p:cNvPr id="9" name="화살표: 아래쪽 8">
            <a:extLst>
              <a:ext uri="{FF2B5EF4-FFF2-40B4-BE49-F238E27FC236}">
                <a16:creationId xmlns:a16="http://schemas.microsoft.com/office/drawing/2014/main" id="{99738BD4-0472-F186-E2EC-C4A76D710EC5}"/>
              </a:ext>
            </a:extLst>
          </p:cNvPr>
          <p:cNvSpPr/>
          <p:nvPr/>
        </p:nvSpPr>
        <p:spPr>
          <a:xfrm>
            <a:off x="8613964" y="3291840"/>
            <a:ext cx="913213" cy="618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Bitcoin is on display in front of the Bitcoin course's graph on October 21, 2021 in Paris, France.">
            <a:extLst>
              <a:ext uri="{FF2B5EF4-FFF2-40B4-BE49-F238E27FC236}">
                <a16:creationId xmlns:a16="http://schemas.microsoft.com/office/drawing/2014/main" id="{066CE021-F619-27A0-73E4-719359A33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013" y="2631439"/>
            <a:ext cx="5451566" cy="2725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334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7511C118-2587-4BAC-976C-6A87808DBFBF}"/>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직사각형 4">
            <a:extLst>
              <a:ext uri="{FF2B5EF4-FFF2-40B4-BE49-F238E27FC236}">
                <a16:creationId xmlns:a16="http://schemas.microsoft.com/office/drawing/2014/main" id="{46DA07A7-BB3A-4E3B-A1CB-FB1C25235A78}"/>
              </a:ext>
            </a:extLst>
          </p:cNvPr>
          <p:cNvSpPr/>
          <p:nvPr/>
        </p:nvSpPr>
        <p:spPr>
          <a:xfrm>
            <a:off x="0" y="0"/>
            <a:ext cx="6096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5CBF62D9-57AD-412C-8AB6-2475BE22224D}"/>
              </a:ext>
            </a:extLst>
          </p:cNvPr>
          <p:cNvSpPr txBox="1"/>
          <p:nvPr/>
        </p:nvSpPr>
        <p:spPr>
          <a:xfrm>
            <a:off x="279984" y="2655311"/>
            <a:ext cx="5816016" cy="954107"/>
          </a:xfrm>
          <a:prstGeom prst="rect">
            <a:avLst/>
          </a:prstGeom>
          <a:noFill/>
        </p:spPr>
        <p:txBody>
          <a:bodyPr wrap="none" rtlCol="0">
            <a:spAutoFit/>
          </a:bodyPr>
          <a:lstStyle/>
          <a:p>
            <a:r>
              <a:rPr lang="en-US" altLang="ko-KR" sz="2800" b="1" spc="-300">
                <a:solidFill>
                  <a:schemeClr val="accent2">
                    <a:lumMod val="60000"/>
                    <a:lumOff val="40000"/>
                  </a:schemeClr>
                </a:solidFill>
                <a:latin typeface="나눔스퀘어 Light" panose="020B0600000101010101" pitchFamily="50" charset="-127"/>
                <a:ea typeface="나눔스퀘어 Light" panose="020B0600000101010101" pitchFamily="50" charset="-127"/>
              </a:rPr>
              <a:t>Importance and necessity </a:t>
            </a:r>
          </a:p>
          <a:p>
            <a:r>
              <a:rPr lang="en-US" altLang="ko-KR" sz="2800" spc="-300">
                <a:solidFill>
                  <a:schemeClr val="bg1"/>
                </a:solidFill>
                <a:latin typeface="나눔스퀘어 Light" panose="020B0600000101010101" pitchFamily="50" charset="-127"/>
                <a:ea typeface="나눔스퀘어 Light" panose="020B0600000101010101" pitchFamily="50" charset="-127"/>
              </a:rPr>
              <a:t>in terms of target industry or technique</a:t>
            </a:r>
            <a:endParaRPr lang="ko-KR" altLang="en-US" sz="2800" spc="-300">
              <a:solidFill>
                <a:schemeClr val="bg1"/>
              </a:solidFill>
              <a:latin typeface="나눔스퀘어 Light" panose="020B0600000101010101" pitchFamily="50" charset="-127"/>
              <a:ea typeface="나눔스퀘어 Light" panose="020B0600000101010101" pitchFamily="50" charset="-127"/>
            </a:endParaRPr>
          </a:p>
        </p:txBody>
      </p:sp>
      <p:sp>
        <p:nvSpPr>
          <p:cNvPr id="9" name="TextBox 8">
            <a:extLst>
              <a:ext uri="{FF2B5EF4-FFF2-40B4-BE49-F238E27FC236}">
                <a16:creationId xmlns:a16="http://schemas.microsoft.com/office/drawing/2014/main" id="{44CE221B-5538-4DAA-86B0-73E5CAF4E698}"/>
              </a:ext>
            </a:extLst>
          </p:cNvPr>
          <p:cNvSpPr txBox="1"/>
          <p:nvPr/>
        </p:nvSpPr>
        <p:spPr>
          <a:xfrm>
            <a:off x="395516" y="323464"/>
            <a:ext cx="2053767" cy="2215991"/>
          </a:xfrm>
          <a:prstGeom prst="rect">
            <a:avLst/>
          </a:prstGeom>
          <a:noFill/>
        </p:spPr>
        <p:txBody>
          <a:bodyPr wrap="none" rtlCol="0">
            <a:spAutoFit/>
          </a:bodyPr>
          <a:lstStyle/>
          <a:p>
            <a:r>
              <a:rPr lang="en-US" altLang="ko-KR" sz="13800" b="1">
                <a:solidFill>
                  <a:schemeClr val="bg1"/>
                </a:solidFill>
              </a:rPr>
              <a:t>Q.</a:t>
            </a:r>
            <a:endParaRPr lang="ko-KR" altLang="en-US" sz="13800" b="1">
              <a:solidFill>
                <a:schemeClr val="bg1"/>
              </a:solidFill>
            </a:endParaRPr>
          </a:p>
        </p:txBody>
      </p:sp>
    </p:spTree>
    <p:extLst>
      <p:ext uri="{BB962C8B-B14F-4D97-AF65-F5344CB8AC3E}">
        <p14:creationId xmlns:p14="http://schemas.microsoft.com/office/powerpoint/2010/main" val="1358111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5860900" cy="646331"/>
          </a:xfrm>
          <a:prstGeom prst="rect">
            <a:avLst/>
          </a:prstGeom>
          <a:noFill/>
        </p:spPr>
        <p:txBody>
          <a:bodyPr wrap="none" rtlCol="0">
            <a:spAutoFit/>
          </a:bodyPr>
          <a:lstStyle/>
          <a:p>
            <a:r>
              <a:rPr lang="en-US" altLang="ko-KR" sz="3600" spc="-300">
                <a:solidFill>
                  <a:schemeClr val="bg1"/>
                </a:solidFill>
              </a:rPr>
              <a:t>Why We choose this Project?</a:t>
            </a:r>
            <a:endParaRPr lang="ko-KR" altLang="en-US" sz="3600" spc="-300">
              <a:solidFill>
                <a:schemeClr val="bg1"/>
              </a:solidFill>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43024" cy="307777"/>
          </a:xfrm>
          <a:prstGeom prst="rect">
            <a:avLst/>
          </a:prstGeom>
          <a:noFill/>
        </p:spPr>
        <p:txBody>
          <a:bodyPr wrap="none" rtlCol="0">
            <a:spAutoFit/>
          </a:bodyPr>
          <a:lstStyle/>
          <a:p>
            <a:r>
              <a:rPr lang="en-US" altLang="ko-KR" sz="1400">
                <a:solidFill>
                  <a:schemeClr val="bg1"/>
                </a:solidFill>
              </a:rPr>
              <a:t>Part 2, </a:t>
            </a:r>
            <a:endParaRPr lang="ko-KR" altLang="en-US" sz="1400">
              <a:solidFill>
                <a:schemeClr val="bg1"/>
              </a:solidFill>
            </a:endParaRPr>
          </a:p>
        </p:txBody>
      </p:sp>
      <p:pic>
        <p:nvPicPr>
          <p:cNvPr id="1026" name="Picture 2" descr="cryptousers">
            <a:extLst>
              <a:ext uri="{FF2B5EF4-FFF2-40B4-BE49-F238E27FC236}">
                <a16:creationId xmlns:a16="http://schemas.microsoft.com/office/drawing/2014/main" id="{A983699E-3CAC-D18C-CFDD-DE0AABEB1E0A}"/>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87178" y="1966332"/>
            <a:ext cx="5183204" cy="40971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lobal Cryptocurrency Market">
            <a:extLst>
              <a:ext uri="{FF2B5EF4-FFF2-40B4-BE49-F238E27FC236}">
                <a16:creationId xmlns:a16="http://schemas.microsoft.com/office/drawing/2014/main" id="{109E5ACA-34F3-7680-AC19-CC67DA075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6164" y="2063439"/>
            <a:ext cx="4402920" cy="3928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01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9746451" cy="523220"/>
          </a:xfrm>
          <a:prstGeom prst="rect">
            <a:avLst/>
          </a:prstGeom>
          <a:noFill/>
        </p:spPr>
        <p:txBody>
          <a:bodyPr wrap="none" rtlCol="0">
            <a:spAutoFit/>
          </a:bodyPr>
          <a:lstStyle/>
          <a:p>
            <a:r>
              <a:rPr lang="en-US" altLang="ko-KR" sz="2800" b="1" spc="-300">
                <a:solidFill>
                  <a:schemeClr val="bg1">
                    <a:lumMod val="95000"/>
                  </a:schemeClr>
                </a:solidFill>
                <a:latin typeface="나눔스퀘어 Light" panose="020B0600000101010101" pitchFamily="50" charset="-127"/>
                <a:ea typeface="나눔스퀘어 Light" panose="020B0600000101010101" pitchFamily="50" charset="-127"/>
              </a:rPr>
              <a:t>Importance and necessity  </a:t>
            </a:r>
            <a:r>
              <a:rPr lang="en-US" altLang="ko-KR" sz="2800" spc="-300">
                <a:solidFill>
                  <a:schemeClr val="bg1">
                    <a:lumMod val="95000"/>
                  </a:schemeClr>
                </a:solidFill>
                <a:latin typeface="나눔스퀘어 Light" panose="020B0600000101010101" pitchFamily="50" charset="-127"/>
                <a:ea typeface="나눔스퀘어 Light" panose="020B0600000101010101" pitchFamily="50" charset="-127"/>
              </a:rPr>
              <a:t>in terms of target industry or technique</a:t>
            </a:r>
            <a:endParaRPr lang="ko-KR" altLang="en-US" sz="2800" spc="-300">
              <a:solidFill>
                <a:schemeClr val="bg1">
                  <a:lumMod val="95000"/>
                </a:schemeClr>
              </a:solidFill>
              <a:latin typeface="나눔스퀘어 Light" panose="020B0600000101010101" pitchFamily="50" charset="-127"/>
              <a:ea typeface="나눔스퀘어 Light" panose="020B0600000101010101" pitchFamily="50" charset="-127"/>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43024" cy="307777"/>
          </a:xfrm>
          <a:prstGeom prst="rect">
            <a:avLst/>
          </a:prstGeom>
          <a:noFill/>
        </p:spPr>
        <p:txBody>
          <a:bodyPr wrap="none" rtlCol="0">
            <a:spAutoFit/>
          </a:bodyPr>
          <a:lstStyle/>
          <a:p>
            <a:r>
              <a:rPr lang="en-US" altLang="ko-KR" sz="1400">
                <a:solidFill>
                  <a:schemeClr val="bg1"/>
                </a:solidFill>
              </a:rPr>
              <a:t>Part 2, </a:t>
            </a:r>
            <a:endParaRPr lang="ko-KR" altLang="en-US" sz="1400">
              <a:solidFill>
                <a:schemeClr val="bg1"/>
              </a:solidFill>
            </a:endParaRPr>
          </a:p>
        </p:txBody>
      </p:sp>
      <p:sp>
        <p:nvSpPr>
          <p:cNvPr id="20" name="TextBox 19">
            <a:extLst>
              <a:ext uri="{FF2B5EF4-FFF2-40B4-BE49-F238E27FC236}">
                <a16:creationId xmlns:a16="http://schemas.microsoft.com/office/drawing/2014/main" id="{A7E43E9A-11AD-4550-B9BC-9661472E5078}"/>
              </a:ext>
            </a:extLst>
          </p:cNvPr>
          <p:cNvSpPr txBox="1"/>
          <p:nvPr/>
        </p:nvSpPr>
        <p:spPr>
          <a:xfrm>
            <a:off x="4242238" y="4924690"/>
            <a:ext cx="1007007" cy="400110"/>
          </a:xfrm>
          <a:prstGeom prst="rect">
            <a:avLst/>
          </a:prstGeom>
          <a:noFill/>
        </p:spPr>
        <p:txBody>
          <a:bodyPr wrap="none" rtlCol="0">
            <a:spAutoFit/>
          </a:bodyPr>
          <a:lstStyle/>
          <a:p>
            <a:pPr algn="ctr"/>
            <a:r>
              <a:rPr lang="en-US" altLang="ko-KR" sz="2000" spc="-300">
                <a:solidFill>
                  <a:schemeClr val="bg1"/>
                </a:solidFill>
                <a:latin typeface="+mj-ea"/>
                <a:ea typeface="+mj-ea"/>
              </a:rPr>
              <a:t>Compare</a:t>
            </a:r>
            <a:endParaRPr lang="ko-KR" altLang="en-US" sz="2000" spc="-300">
              <a:solidFill>
                <a:schemeClr val="bg1"/>
              </a:solidFill>
              <a:latin typeface="+mj-ea"/>
              <a:ea typeface="+mj-ea"/>
            </a:endParaRPr>
          </a:p>
        </p:txBody>
      </p:sp>
      <p:sp>
        <p:nvSpPr>
          <p:cNvPr id="21" name="TextBox 20">
            <a:extLst>
              <a:ext uri="{FF2B5EF4-FFF2-40B4-BE49-F238E27FC236}">
                <a16:creationId xmlns:a16="http://schemas.microsoft.com/office/drawing/2014/main" id="{551814B5-8AAB-42E2-AFFE-798B7BC7A244}"/>
              </a:ext>
            </a:extLst>
          </p:cNvPr>
          <p:cNvSpPr txBox="1"/>
          <p:nvPr/>
        </p:nvSpPr>
        <p:spPr>
          <a:xfrm>
            <a:off x="6706658" y="4924690"/>
            <a:ext cx="1531188" cy="400110"/>
          </a:xfrm>
          <a:prstGeom prst="rect">
            <a:avLst/>
          </a:prstGeom>
          <a:noFill/>
        </p:spPr>
        <p:txBody>
          <a:bodyPr wrap="none" rtlCol="0">
            <a:spAutoFit/>
          </a:bodyPr>
          <a:lstStyle/>
          <a:p>
            <a:pPr algn="ctr"/>
            <a:r>
              <a:rPr lang="en-US" altLang="ko-KR" sz="2000" spc="-300">
                <a:solidFill>
                  <a:schemeClr val="bg1"/>
                </a:solidFill>
                <a:latin typeface="+mj-ea"/>
                <a:ea typeface="+mj-ea"/>
              </a:rPr>
              <a:t>Factors Analysis</a:t>
            </a:r>
            <a:endParaRPr lang="ko-KR" altLang="en-US" sz="2000" spc="-300">
              <a:solidFill>
                <a:schemeClr val="bg1"/>
              </a:solidFill>
              <a:latin typeface="+mj-ea"/>
              <a:ea typeface="+mj-ea"/>
            </a:endParaRPr>
          </a:p>
        </p:txBody>
      </p:sp>
      <p:sp>
        <p:nvSpPr>
          <p:cNvPr id="22" name="TextBox 21">
            <a:extLst>
              <a:ext uri="{FF2B5EF4-FFF2-40B4-BE49-F238E27FC236}">
                <a16:creationId xmlns:a16="http://schemas.microsoft.com/office/drawing/2014/main" id="{D818A733-300A-4730-A394-3E3185E89C0E}"/>
              </a:ext>
            </a:extLst>
          </p:cNvPr>
          <p:cNvSpPr txBox="1"/>
          <p:nvPr/>
        </p:nvSpPr>
        <p:spPr>
          <a:xfrm>
            <a:off x="5487110" y="2922105"/>
            <a:ext cx="1255473" cy="400110"/>
          </a:xfrm>
          <a:prstGeom prst="rect">
            <a:avLst/>
          </a:prstGeom>
          <a:noFill/>
        </p:spPr>
        <p:txBody>
          <a:bodyPr wrap="none" rtlCol="0">
            <a:spAutoFit/>
          </a:bodyPr>
          <a:lstStyle/>
          <a:p>
            <a:pPr algn="ctr"/>
            <a:r>
              <a:rPr lang="en-US" altLang="ko-KR" sz="2000" spc="-300">
                <a:solidFill>
                  <a:schemeClr val="bg1"/>
                </a:solidFill>
                <a:latin typeface="+mj-ea"/>
                <a:ea typeface="+mj-ea"/>
              </a:rPr>
              <a:t>Classification</a:t>
            </a:r>
            <a:endParaRPr lang="ko-KR" altLang="en-US" sz="2000" spc="-300">
              <a:solidFill>
                <a:schemeClr val="bg1"/>
              </a:solidFill>
              <a:latin typeface="+mj-ea"/>
              <a:ea typeface="+mj-ea"/>
            </a:endParaRPr>
          </a:p>
        </p:txBody>
      </p:sp>
      <p:sp>
        <p:nvSpPr>
          <p:cNvPr id="6" name="TextBox 5">
            <a:extLst>
              <a:ext uri="{FF2B5EF4-FFF2-40B4-BE49-F238E27FC236}">
                <a16:creationId xmlns:a16="http://schemas.microsoft.com/office/drawing/2014/main" id="{D6906AB0-CF15-EE3E-0417-2E2A9F363A3C}"/>
              </a:ext>
            </a:extLst>
          </p:cNvPr>
          <p:cNvSpPr txBox="1"/>
          <p:nvPr/>
        </p:nvSpPr>
        <p:spPr>
          <a:xfrm>
            <a:off x="5748329" y="2262161"/>
            <a:ext cx="6100354" cy="3693319"/>
          </a:xfrm>
          <a:prstGeom prst="rect">
            <a:avLst/>
          </a:prstGeom>
          <a:noFill/>
        </p:spPr>
        <p:txBody>
          <a:bodyPr wrap="square">
            <a:spAutoFit/>
          </a:bodyPr>
          <a:lstStyle/>
          <a:p>
            <a:r>
              <a:rPr lang="en-US" altLang="ko-KR"/>
              <a:t>Using</a:t>
            </a:r>
            <a:r>
              <a:rPr lang="ko-KR" altLang="en-US"/>
              <a:t> </a:t>
            </a:r>
            <a:r>
              <a:rPr lang="ko-KR" altLang="en-US" err="1"/>
              <a:t>machine</a:t>
            </a:r>
            <a:r>
              <a:rPr lang="ko-KR" altLang="en-US"/>
              <a:t> </a:t>
            </a:r>
            <a:r>
              <a:rPr lang="ko-KR" altLang="en-US" err="1"/>
              <a:t>learning</a:t>
            </a:r>
            <a:r>
              <a:rPr lang="ko-KR" altLang="en-US"/>
              <a:t> </a:t>
            </a:r>
            <a:r>
              <a:rPr lang="ko-KR" altLang="en-US" err="1"/>
              <a:t>techniques</a:t>
            </a:r>
            <a:r>
              <a:rPr lang="ko-KR" altLang="en-US"/>
              <a:t> </a:t>
            </a:r>
            <a:r>
              <a:rPr lang="ko-KR" altLang="en-US" err="1"/>
              <a:t>for</a:t>
            </a:r>
            <a:r>
              <a:rPr lang="ko-KR" altLang="en-US"/>
              <a:t> </a:t>
            </a:r>
            <a:r>
              <a:rPr lang="ko-KR" altLang="en-US" err="1"/>
              <a:t>cryptocurrency</a:t>
            </a:r>
            <a:r>
              <a:rPr lang="ko-KR" altLang="en-US"/>
              <a:t> </a:t>
            </a:r>
            <a:r>
              <a:rPr lang="ko-KR" altLang="en-US" err="1"/>
              <a:t>price</a:t>
            </a:r>
            <a:r>
              <a:rPr lang="ko-KR" altLang="en-US"/>
              <a:t> </a:t>
            </a:r>
            <a:r>
              <a:rPr lang="ko-KR" altLang="en-US" err="1"/>
              <a:t>prediction</a:t>
            </a:r>
            <a:r>
              <a:rPr lang="ko-KR" altLang="en-US"/>
              <a:t> </a:t>
            </a:r>
            <a:r>
              <a:rPr lang="ko-KR" altLang="en-US" err="1"/>
              <a:t>is</a:t>
            </a:r>
            <a:r>
              <a:rPr lang="ko-KR" altLang="en-US"/>
              <a:t> </a:t>
            </a:r>
            <a:r>
              <a:rPr lang="ko-KR" altLang="en-US" err="1"/>
              <a:t>significant</a:t>
            </a:r>
            <a:r>
              <a:rPr lang="ko-KR" altLang="en-US"/>
              <a:t> </a:t>
            </a:r>
            <a:r>
              <a:rPr lang="ko-KR" altLang="en-US" err="1"/>
              <a:t>in</a:t>
            </a:r>
            <a:r>
              <a:rPr lang="ko-KR" altLang="en-US"/>
              <a:t> </a:t>
            </a:r>
            <a:r>
              <a:rPr lang="ko-KR" altLang="en-US" err="1"/>
              <a:t>the</a:t>
            </a:r>
            <a:r>
              <a:rPr lang="ko-KR" altLang="en-US"/>
              <a:t> </a:t>
            </a:r>
            <a:r>
              <a:rPr lang="ko-KR" altLang="en-US" err="1"/>
              <a:t>field</a:t>
            </a:r>
            <a:r>
              <a:rPr lang="ko-KR" altLang="en-US"/>
              <a:t> of </a:t>
            </a:r>
            <a:endParaRPr lang="en-US" altLang="ko-KR"/>
          </a:p>
          <a:p>
            <a:r>
              <a:rPr lang="ko-KR" altLang="en-US" err="1">
                <a:solidFill>
                  <a:srgbClr val="FF0000"/>
                </a:solidFill>
              </a:rPr>
              <a:t>finance</a:t>
            </a:r>
            <a:r>
              <a:rPr lang="ko-KR" altLang="en-US">
                <a:solidFill>
                  <a:srgbClr val="FF0000"/>
                </a:solidFill>
              </a:rPr>
              <a:t> and </a:t>
            </a:r>
            <a:r>
              <a:rPr lang="ko-KR" altLang="en-US" err="1">
                <a:solidFill>
                  <a:srgbClr val="FF0000"/>
                </a:solidFill>
              </a:rPr>
              <a:t>investment</a:t>
            </a:r>
            <a:r>
              <a:rPr lang="en-US" altLang="ko-KR">
                <a:solidFill>
                  <a:srgbClr val="FF0000"/>
                </a:solidFill>
              </a:rPr>
              <a:t>.</a:t>
            </a:r>
          </a:p>
          <a:p>
            <a:endParaRPr lang="en-US" altLang="ko-KR">
              <a:solidFill>
                <a:srgbClr val="FF0000"/>
              </a:solidFill>
            </a:endParaRPr>
          </a:p>
          <a:p>
            <a:r>
              <a:rPr lang="en-US" altLang="ko-KR"/>
              <a:t>Machine learning techniques have shown promising results by analyzing various factors such as historical price data, trading volumes, market sentiment, news sentiment, and social media trends. </a:t>
            </a:r>
          </a:p>
          <a:p>
            <a:endParaRPr lang="en-US" altLang="ko-KR"/>
          </a:p>
          <a:p>
            <a:r>
              <a:rPr lang="en-US" altLang="ko-KR"/>
              <a:t>These techniques can help investors and traders make data-driven decisions and manage their investments more effectively.</a:t>
            </a:r>
          </a:p>
          <a:p>
            <a:endParaRPr lang="en-US" altLang="ko-KR">
              <a:solidFill>
                <a:srgbClr val="FF0000"/>
              </a:solidFill>
            </a:endParaRPr>
          </a:p>
        </p:txBody>
      </p:sp>
      <p:pic>
        <p:nvPicPr>
          <p:cNvPr id="1028" name="Picture 4">
            <a:extLst>
              <a:ext uri="{FF2B5EF4-FFF2-40B4-BE49-F238E27FC236}">
                <a16:creationId xmlns:a16="http://schemas.microsoft.com/office/drawing/2014/main" id="{C1AA548D-0A45-125D-4592-3AAB48DFC5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06" y="2416489"/>
            <a:ext cx="5487114" cy="3087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1675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6370427"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800" b="1" spc="-300">
                <a:solidFill>
                  <a:prstClr val="white">
                    <a:lumMod val="95000"/>
                  </a:prstClr>
                </a:solidFill>
                <a:latin typeface="나눔스퀘어 Light" panose="020B0600000101010101" pitchFamily="50" charset="-127"/>
                <a:ea typeface="나눔스퀘어 Light" panose="020B0600000101010101" pitchFamily="50" charset="-127"/>
              </a:rPr>
              <a:t>Data mining </a:t>
            </a:r>
            <a:endParaRPr kumimoji="0" lang="ko-KR" altLang="en-US" sz="2800" b="0" i="0" u="none" strike="noStrike" kern="1200" cap="none" spc="-300" normalizeH="0" baseline="0" noProof="0">
              <a:ln>
                <a:noFill/>
              </a:ln>
              <a:solidFill>
                <a:prstClr val="white">
                  <a:lumMod val="95000"/>
                </a:prstClr>
              </a:solidFill>
              <a:effectLst/>
              <a:uLnTx/>
              <a:uFillTx/>
              <a:latin typeface="나눔스퀘어 Light" panose="020B0600000101010101" pitchFamily="50" charset="-127"/>
              <a:ea typeface="나눔스퀘어 Light" panose="020B0600000101010101" pitchFamily="50" charset="-127"/>
              <a:cs typeface="+mn-cs"/>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43024" cy="30777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a:ln>
                  <a:noFill/>
                </a:ln>
                <a:solidFill>
                  <a:prstClr val="white"/>
                </a:solidFill>
                <a:effectLst/>
                <a:uLnTx/>
                <a:uFillTx/>
                <a:ea typeface="나눔스퀘어 Light"/>
                <a:cs typeface="+mn-cs"/>
              </a:rPr>
              <a:t>Part 2, </a:t>
            </a:r>
            <a:endParaRPr kumimoji="0" lang="ko-KR" altLang="en-US" sz="1400" b="0" i="0" u="none" strike="noStrike" kern="1200" cap="none" spc="0" normalizeH="0" baseline="0" noProof="0">
              <a:ln>
                <a:noFill/>
              </a:ln>
              <a:solidFill>
                <a:prstClr val="white"/>
              </a:solidFill>
              <a:effectLst/>
              <a:uLnTx/>
              <a:uFillTx/>
              <a:ea typeface="나눔스퀘어 Light"/>
              <a:cs typeface="+mn-cs"/>
            </a:endParaRPr>
          </a:p>
        </p:txBody>
      </p:sp>
      <p:sp>
        <p:nvSpPr>
          <p:cNvPr id="20" name="TextBox 19">
            <a:extLst>
              <a:ext uri="{FF2B5EF4-FFF2-40B4-BE49-F238E27FC236}">
                <a16:creationId xmlns:a16="http://schemas.microsoft.com/office/drawing/2014/main" id="{A7E43E9A-11AD-4550-B9BC-9661472E5078}"/>
              </a:ext>
            </a:extLst>
          </p:cNvPr>
          <p:cNvSpPr txBox="1"/>
          <p:nvPr/>
        </p:nvSpPr>
        <p:spPr>
          <a:xfrm>
            <a:off x="4242238" y="4924690"/>
            <a:ext cx="1007007"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a:ln>
                  <a:noFill/>
                </a:ln>
                <a:solidFill>
                  <a:prstClr val="white"/>
                </a:solidFill>
                <a:effectLst/>
                <a:uLnTx/>
                <a:uFillTx/>
                <a:latin typeface="나눔스퀘어 ExtraBold"/>
                <a:ea typeface="+mj-ea"/>
                <a:cs typeface="+mn-cs"/>
              </a:rPr>
              <a:t>Compare</a:t>
            </a:r>
            <a:endParaRPr kumimoji="0" lang="ko-KR" altLang="en-US" sz="2000" b="0" i="0" u="none" strike="noStrike" kern="1200" cap="none" spc="-300" normalizeH="0" baseline="0" noProof="0">
              <a:ln>
                <a:noFill/>
              </a:ln>
              <a:solidFill>
                <a:prstClr val="white"/>
              </a:solidFill>
              <a:effectLst/>
              <a:uLnTx/>
              <a:uFillTx/>
              <a:latin typeface="나눔스퀘어 ExtraBold"/>
              <a:ea typeface="+mj-ea"/>
              <a:cs typeface="+mn-cs"/>
            </a:endParaRPr>
          </a:p>
        </p:txBody>
      </p:sp>
      <p:sp>
        <p:nvSpPr>
          <p:cNvPr id="21" name="TextBox 20">
            <a:extLst>
              <a:ext uri="{FF2B5EF4-FFF2-40B4-BE49-F238E27FC236}">
                <a16:creationId xmlns:a16="http://schemas.microsoft.com/office/drawing/2014/main" id="{551814B5-8AAB-42E2-AFFE-798B7BC7A244}"/>
              </a:ext>
            </a:extLst>
          </p:cNvPr>
          <p:cNvSpPr txBox="1"/>
          <p:nvPr/>
        </p:nvSpPr>
        <p:spPr>
          <a:xfrm>
            <a:off x="6706658" y="4924690"/>
            <a:ext cx="1531188"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a:ln>
                  <a:noFill/>
                </a:ln>
                <a:solidFill>
                  <a:prstClr val="white"/>
                </a:solidFill>
                <a:effectLst/>
                <a:uLnTx/>
                <a:uFillTx/>
                <a:latin typeface="나눔스퀘어 ExtraBold"/>
                <a:ea typeface="+mj-ea"/>
                <a:cs typeface="+mn-cs"/>
              </a:rPr>
              <a:t>Factors Analysis</a:t>
            </a:r>
            <a:endParaRPr kumimoji="0" lang="ko-KR" altLang="en-US" sz="2000" b="0" i="0" u="none" strike="noStrike" kern="1200" cap="none" spc="-300" normalizeH="0" baseline="0" noProof="0">
              <a:ln>
                <a:noFill/>
              </a:ln>
              <a:solidFill>
                <a:prstClr val="white"/>
              </a:solidFill>
              <a:effectLst/>
              <a:uLnTx/>
              <a:uFillTx/>
              <a:latin typeface="나눔스퀘어 ExtraBold"/>
              <a:ea typeface="+mj-ea"/>
              <a:cs typeface="+mn-cs"/>
            </a:endParaRPr>
          </a:p>
        </p:txBody>
      </p:sp>
      <p:sp>
        <p:nvSpPr>
          <p:cNvPr id="22" name="TextBox 21">
            <a:extLst>
              <a:ext uri="{FF2B5EF4-FFF2-40B4-BE49-F238E27FC236}">
                <a16:creationId xmlns:a16="http://schemas.microsoft.com/office/drawing/2014/main" id="{D818A733-300A-4730-A394-3E3185E89C0E}"/>
              </a:ext>
            </a:extLst>
          </p:cNvPr>
          <p:cNvSpPr txBox="1"/>
          <p:nvPr/>
        </p:nvSpPr>
        <p:spPr>
          <a:xfrm>
            <a:off x="5487110" y="2922105"/>
            <a:ext cx="1255473"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a:ln>
                  <a:noFill/>
                </a:ln>
                <a:solidFill>
                  <a:prstClr val="white"/>
                </a:solidFill>
                <a:effectLst/>
                <a:uLnTx/>
                <a:uFillTx/>
                <a:latin typeface="나눔스퀘어 ExtraBold"/>
                <a:ea typeface="+mj-ea"/>
                <a:cs typeface="+mn-cs"/>
              </a:rPr>
              <a:t>Classification</a:t>
            </a:r>
            <a:endParaRPr kumimoji="0" lang="ko-KR" altLang="en-US" sz="2000" b="0" i="0" u="none" strike="noStrike" kern="1200" cap="none" spc="-300" normalizeH="0" baseline="0" noProof="0">
              <a:ln>
                <a:noFill/>
              </a:ln>
              <a:solidFill>
                <a:prstClr val="white"/>
              </a:solidFill>
              <a:effectLst/>
              <a:uLnTx/>
              <a:uFillTx/>
              <a:latin typeface="나눔스퀘어 ExtraBold"/>
              <a:ea typeface="+mj-ea"/>
              <a:cs typeface="+mn-cs"/>
            </a:endParaRPr>
          </a:p>
        </p:txBody>
      </p:sp>
      <p:pic>
        <p:nvPicPr>
          <p:cNvPr id="7" name="그림 6">
            <a:extLst>
              <a:ext uri="{FF2B5EF4-FFF2-40B4-BE49-F238E27FC236}">
                <a16:creationId xmlns:a16="http://schemas.microsoft.com/office/drawing/2014/main" id="{4BCE3F3D-3ED5-3639-BDD8-3B2A6744D170}"/>
              </a:ext>
            </a:extLst>
          </p:cNvPr>
          <p:cNvPicPr>
            <a:picLocks noChangeAspect="1"/>
          </p:cNvPicPr>
          <p:nvPr/>
        </p:nvPicPr>
        <p:blipFill>
          <a:blip r:embed="rId2"/>
          <a:stretch>
            <a:fillRect/>
          </a:stretch>
        </p:blipFill>
        <p:spPr>
          <a:xfrm>
            <a:off x="800100" y="1371600"/>
            <a:ext cx="10591800" cy="4419600"/>
          </a:xfrm>
          <a:prstGeom prst="rect">
            <a:avLst/>
          </a:prstGeom>
        </p:spPr>
      </p:pic>
      <p:sp>
        <p:nvSpPr>
          <p:cNvPr id="8" name="TextBox 7">
            <a:extLst>
              <a:ext uri="{FF2B5EF4-FFF2-40B4-BE49-F238E27FC236}">
                <a16:creationId xmlns:a16="http://schemas.microsoft.com/office/drawing/2014/main" id="{BB3AD362-864B-1ACC-2C65-36525BBB940C}"/>
              </a:ext>
            </a:extLst>
          </p:cNvPr>
          <p:cNvSpPr txBox="1"/>
          <p:nvPr/>
        </p:nvSpPr>
        <p:spPr>
          <a:xfrm>
            <a:off x="4102901" y="6038439"/>
            <a:ext cx="6100354" cy="369332"/>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XGB, LSTM, SVM, Random Forest</a:t>
            </a:r>
            <a:endParaRPr kumimoji="0" lang="en-US" altLang="ko-KR" sz="1800" b="0" i="0" u="none" strike="noStrike" kern="1200" cap="none" spc="0" normalizeH="0" baseline="0" noProof="0">
              <a:ln>
                <a:noFill/>
              </a:ln>
              <a:solidFill>
                <a:srgbClr val="FF0000"/>
              </a:solidFill>
              <a:effectLst/>
              <a:uLnTx/>
              <a:uFillTx/>
              <a:ea typeface="나눔스퀘어 Light"/>
              <a:cs typeface="+mn-cs"/>
            </a:endParaRPr>
          </a:p>
        </p:txBody>
      </p:sp>
    </p:spTree>
    <p:extLst>
      <p:ext uri="{BB962C8B-B14F-4D97-AF65-F5344CB8AC3E}">
        <p14:creationId xmlns:p14="http://schemas.microsoft.com/office/powerpoint/2010/main" val="3924335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9746451"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300" normalizeH="0" baseline="0" noProof="0">
                <a:ln>
                  <a:noFill/>
                </a:ln>
                <a:solidFill>
                  <a:prstClr val="white">
                    <a:lumMod val="95000"/>
                  </a:prstClr>
                </a:solidFill>
                <a:effectLst/>
                <a:uLnTx/>
                <a:uFillTx/>
                <a:latin typeface="나눔스퀘어 Light" panose="020B0600000101010101" pitchFamily="50" charset="-127"/>
                <a:ea typeface="나눔스퀘어 Light" panose="020B0600000101010101" pitchFamily="50" charset="-127"/>
                <a:cs typeface="+mn-cs"/>
              </a:rPr>
              <a:t>Importance and necessity  </a:t>
            </a:r>
            <a:r>
              <a:rPr kumimoji="0" lang="en-US" altLang="ko-KR" sz="2800" b="0" i="0" u="none" strike="noStrike" kern="1200" cap="none" spc="-300" normalizeH="0" baseline="0" noProof="0">
                <a:ln>
                  <a:noFill/>
                </a:ln>
                <a:solidFill>
                  <a:prstClr val="white">
                    <a:lumMod val="95000"/>
                  </a:prstClr>
                </a:solidFill>
                <a:effectLst/>
                <a:uLnTx/>
                <a:uFillTx/>
                <a:latin typeface="나눔스퀘어 Light" panose="020B0600000101010101" pitchFamily="50" charset="-127"/>
                <a:ea typeface="나눔스퀘어 Light" panose="020B0600000101010101" pitchFamily="50" charset="-127"/>
                <a:cs typeface="+mn-cs"/>
              </a:rPr>
              <a:t>in terms of target industry or technique</a:t>
            </a:r>
            <a:endParaRPr kumimoji="0" lang="ko-KR" altLang="en-US" sz="2800" b="0" i="0" u="none" strike="noStrike" kern="1200" cap="none" spc="-300" normalizeH="0" baseline="0" noProof="0">
              <a:ln>
                <a:noFill/>
              </a:ln>
              <a:solidFill>
                <a:prstClr val="white">
                  <a:lumMod val="95000"/>
                </a:prstClr>
              </a:solidFill>
              <a:effectLst/>
              <a:uLnTx/>
              <a:uFillTx/>
              <a:latin typeface="나눔스퀘어 Light" panose="020B0600000101010101" pitchFamily="50" charset="-127"/>
              <a:ea typeface="나눔스퀘어 Light" panose="020B0600000101010101" pitchFamily="50" charset="-127"/>
              <a:cs typeface="+mn-cs"/>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43024" cy="30777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a:ln>
                  <a:noFill/>
                </a:ln>
                <a:solidFill>
                  <a:prstClr val="white"/>
                </a:solidFill>
                <a:effectLst/>
                <a:uLnTx/>
                <a:uFillTx/>
                <a:ea typeface="나눔스퀘어 Light"/>
                <a:cs typeface="+mn-cs"/>
              </a:rPr>
              <a:t>Part 2, </a:t>
            </a:r>
            <a:endParaRPr kumimoji="0" lang="ko-KR" altLang="en-US" sz="1400" b="0" i="0" u="none" strike="noStrike" kern="1200" cap="none" spc="0" normalizeH="0" baseline="0" noProof="0">
              <a:ln>
                <a:noFill/>
              </a:ln>
              <a:solidFill>
                <a:prstClr val="white"/>
              </a:solidFill>
              <a:effectLst/>
              <a:uLnTx/>
              <a:uFillTx/>
              <a:ea typeface="나눔스퀘어 Light"/>
              <a:cs typeface="+mn-cs"/>
            </a:endParaRPr>
          </a:p>
        </p:txBody>
      </p:sp>
      <p:sp>
        <p:nvSpPr>
          <p:cNvPr id="20" name="TextBox 19">
            <a:extLst>
              <a:ext uri="{FF2B5EF4-FFF2-40B4-BE49-F238E27FC236}">
                <a16:creationId xmlns:a16="http://schemas.microsoft.com/office/drawing/2014/main" id="{A7E43E9A-11AD-4550-B9BC-9661472E5078}"/>
              </a:ext>
            </a:extLst>
          </p:cNvPr>
          <p:cNvSpPr txBox="1"/>
          <p:nvPr/>
        </p:nvSpPr>
        <p:spPr>
          <a:xfrm>
            <a:off x="4242238" y="4924690"/>
            <a:ext cx="1007007"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a:ln>
                  <a:noFill/>
                </a:ln>
                <a:solidFill>
                  <a:prstClr val="white"/>
                </a:solidFill>
                <a:effectLst/>
                <a:uLnTx/>
                <a:uFillTx/>
                <a:latin typeface="나눔스퀘어 ExtraBold"/>
                <a:ea typeface="+mj-ea"/>
                <a:cs typeface="+mn-cs"/>
              </a:rPr>
              <a:t>Compare</a:t>
            </a:r>
            <a:endParaRPr kumimoji="0" lang="ko-KR" altLang="en-US" sz="2000" b="0" i="0" u="none" strike="noStrike" kern="1200" cap="none" spc="-300" normalizeH="0" baseline="0" noProof="0">
              <a:ln>
                <a:noFill/>
              </a:ln>
              <a:solidFill>
                <a:prstClr val="white"/>
              </a:solidFill>
              <a:effectLst/>
              <a:uLnTx/>
              <a:uFillTx/>
              <a:latin typeface="나눔스퀘어 ExtraBold"/>
              <a:ea typeface="+mj-ea"/>
              <a:cs typeface="+mn-cs"/>
            </a:endParaRPr>
          </a:p>
        </p:txBody>
      </p:sp>
      <p:sp>
        <p:nvSpPr>
          <p:cNvPr id="21" name="TextBox 20">
            <a:extLst>
              <a:ext uri="{FF2B5EF4-FFF2-40B4-BE49-F238E27FC236}">
                <a16:creationId xmlns:a16="http://schemas.microsoft.com/office/drawing/2014/main" id="{551814B5-8AAB-42E2-AFFE-798B7BC7A244}"/>
              </a:ext>
            </a:extLst>
          </p:cNvPr>
          <p:cNvSpPr txBox="1"/>
          <p:nvPr/>
        </p:nvSpPr>
        <p:spPr>
          <a:xfrm>
            <a:off x="6706658" y="4924690"/>
            <a:ext cx="1531188"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a:ln>
                  <a:noFill/>
                </a:ln>
                <a:solidFill>
                  <a:prstClr val="white"/>
                </a:solidFill>
                <a:effectLst/>
                <a:uLnTx/>
                <a:uFillTx/>
                <a:latin typeface="나눔스퀘어 ExtraBold"/>
                <a:ea typeface="+mj-ea"/>
                <a:cs typeface="+mn-cs"/>
              </a:rPr>
              <a:t>Factors Analysis</a:t>
            </a:r>
            <a:endParaRPr kumimoji="0" lang="ko-KR" altLang="en-US" sz="2000" b="0" i="0" u="none" strike="noStrike" kern="1200" cap="none" spc="-300" normalizeH="0" baseline="0" noProof="0">
              <a:ln>
                <a:noFill/>
              </a:ln>
              <a:solidFill>
                <a:prstClr val="white"/>
              </a:solidFill>
              <a:effectLst/>
              <a:uLnTx/>
              <a:uFillTx/>
              <a:latin typeface="나눔스퀘어 ExtraBold"/>
              <a:ea typeface="+mj-ea"/>
              <a:cs typeface="+mn-cs"/>
            </a:endParaRPr>
          </a:p>
        </p:txBody>
      </p:sp>
      <p:sp>
        <p:nvSpPr>
          <p:cNvPr id="22" name="TextBox 21">
            <a:extLst>
              <a:ext uri="{FF2B5EF4-FFF2-40B4-BE49-F238E27FC236}">
                <a16:creationId xmlns:a16="http://schemas.microsoft.com/office/drawing/2014/main" id="{D818A733-300A-4730-A394-3E3185E89C0E}"/>
              </a:ext>
            </a:extLst>
          </p:cNvPr>
          <p:cNvSpPr txBox="1"/>
          <p:nvPr/>
        </p:nvSpPr>
        <p:spPr>
          <a:xfrm>
            <a:off x="5487110" y="2922105"/>
            <a:ext cx="1255473"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a:ln>
                  <a:noFill/>
                </a:ln>
                <a:solidFill>
                  <a:prstClr val="white"/>
                </a:solidFill>
                <a:effectLst/>
                <a:uLnTx/>
                <a:uFillTx/>
                <a:latin typeface="나눔스퀘어 ExtraBold"/>
                <a:ea typeface="+mj-ea"/>
                <a:cs typeface="+mn-cs"/>
              </a:rPr>
              <a:t>Classification</a:t>
            </a:r>
            <a:endParaRPr kumimoji="0" lang="ko-KR" altLang="en-US" sz="2000" b="0" i="0" u="none" strike="noStrike" kern="1200" cap="none" spc="-300" normalizeH="0" baseline="0" noProof="0">
              <a:ln>
                <a:noFill/>
              </a:ln>
              <a:solidFill>
                <a:prstClr val="white"/>
              </a:solidFill>
              <a:effectLst/>
              <a:uLnTx/>
              <a:uFillTx/>
              <a:latin typeface="나눔스퀘어 ExtraBold"/>
              <a:ea typeface="+mj-ea"/>
              <a:cs typeface="+mn-cs"/>
            </a:endParaRPr>
          </a:p>
        </p:txBody>
      </p:sp>
      <p:sp>
        <p:nvSpPr>
          <p:cNvPr id="6" name="TextBox 5">
            <a:extLst>
              <a:ext uri="{FF2B5EF4-FFF2-40B4-BE49-F238E27FC236}">
                <a16:creationId xmlns:a16="http://schemas.microsoft.com/office/drawing/2014/main" id="{D6906AB0-CF15-EE3E-0417-2E2A9F363A3C}"/>
              </a:ext>
            </a:extLst>
          </p:cNvPr>
          <p:cNvSpPr txBox="1"/>
          <p:nvPr/>
        </p:nvSpPr>
        <p:spPr>
          <a:xfrm>
            <a:off x="5653464" y="2617593"/>
            <a:ext cx="6100354" cy="2585323"/>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Using </a:t>
            </a:r>
            <a:r>
              <a:rPr kumimoji="0" lang="en-US" altLang="ko-KR" sz="1800" b="0" i="0" u="none" strike="noStrike" kern="1200" cap="none" spc="0" normalizeH="0" baseline="0" noProof="0">
                <a:ln>
                  <a:noFill/>
                </a:ln>
                <a:solidFill>
                  <a:prstClr val="black"/>
                </a:solidFill>
                <a:effectLst/>
                <a:uLnTx/>
                <a:uFillTx/>
                <a:ea typeface="나눔스퀘어 Light"/>
                <a:cs typeface="+mn-cs"/>
              </a:rPr>
              <a:t>machine learning techniques for cryptocurrency price prediction is also significant in the field of </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srgbClr val="FF0000"/>
                </a:solidFill>
                <a:effectLst/>
                <a:uLnTx/>
                <a:uFillTx/>
                <a:ea typeface="나눔스퀘어 Light"/>
                <a:cs typeface="+mn-cs"/>
              </a:rPr>
              <a:t>artificial intelligence and data science.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a:solidFill>
                <a:prstClr val="black"/>
              </a:solidFill>
              <a:ea typeface="나눔스퀘어 Light"/>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noProof="0">
              <a:ln>
                <a:noFill/>
              </a:ln>
              <a:solidFill>
                <a:prstClr val="black"/>
              </a:solidFill>
              <a:effectLst/>
              <a:uLnTx/>
              <a:uFillTx/>
              <a:ea typeface="나눔스퀘어 Light"/>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ea typeface="나눔스퀘어 Light"/>
                <a:cs typeface="+mn-cs"/>
              </a:rPr>
              <a:t>It provides an excellent opportunity to apply and test various machine learning algorithms and models, thereby improving their accuracy and efficiency in predicting financial markets' trends.</a:t>
            </a:r>
          </a:p>
        </p:txBody>
      </p:sp>
      <p:pic>
        <p:nvPicPr>
          <p:cNvPr id="3074" name="Picture 2" descr="4 Ways AI Can Help You Make Money in Crypto">
            <a:extLst>
              <a:ext uri="{FF2B5EF4-FFF2-40B4-BE49-F238E27FC236}">
                <a16:creationId xmlns:a16="http://schemas.microsoft.com/office/drawing/2014/main" id="{5BC3F57F-C7F7-3A6F-1F3A-3BDF47E462A1}"/>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13033" y="2617593"/>
            <a:ext cx="4596132" cy="2585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485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31F6F75-B221-4061-B962-758F7C3BEBFF}"/>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474720" y="0"/>
            <a:ext cx="8717280" cy="6858000"/>
          </a:xfrm>
          <a:prstGeom prst="rect">
            <a:avLst/>
          </a:prstGeom>
        </p:spPr>
      </p:pic>
      <p:sp>
        <p:nvSpPr>
          <p:cNvPr id="7" name="직사각형 6">
            <a:extLst>
              <a:ext uri="{FF2B5EF4-FFF2-40B4-BE49-F238E27FC236}">
                <a16:creationId xmlns:a16="http://schemas.microsoft.com/office/drawing/2014/main" id="{BFB742AF-8DE1-4801-BAAB-FF7C033D40F3}"/>
              </a:ext>
            </a:extLst>
          </p:cNvPr>
          <p:cNvSpPr/>
          <p:nvPr/>
        </p:nvSpPr>
        <p:spPr>
          <a:xfrm>
            <a:off x="0" y="0"/>
            <a:ext cx="6096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9B29B74-5530-431A-9A1D-6C360E5E40A6}"/>
              </a:ext>
            </a:extLst>
          </p:cNvPr>
          <p:cNvSpPr txBox="1"/>
          <p:nvPr/>
        </p:nvSpPr>
        <p:spPr>
          <a:xfrm>
            <a:off x="904240" y="2951946"/>
            <a:ext cx="4866748" cy="646331"/>
          </a:xfrm>
          <a:prstGeom prst="rect">
            <a:avLst/>
          </a:prstGeom>
          <a:noFill/>
        </p:spPr>
        <p:txBody>
          <a:bodyPr wrap="square" rtlCol="0">
            <a:spAutoFit/>
          </a:bodyPr>
          <a:lstStyle/>
          <a:p>
            <a:r>
              <a:rPr lang="en-US" altLang="ko-KR" sz="3600" b="1" dirty="0">
                <a:solidFill>
                  <a:schemeClr val="bg1"/>
                </a:solidFill>
                <a:latin typeface="Times New Roman" panose="02020603050405020304" pitchFamily="18" charset="0"/>
                <a:cs typeface="Times New Roman" panose="02020603050405020304" pitchFamily="18" charset="0"/>
              </a:rPr>
              <a:t>Case </a:t>
            </a:r>
            <a:r>
              <a:rPr lang="en-US" altLang="ko-KR" sz="3600" b="1" dirty="0" smtClean="0">
                <a:solidFill>
                  <a:schemeClr val="bg1"/>
                </a:solidFill>
                <a:latin typeface="Times New Roman" panose="02020603050405020304" pitchFamily="18" charset="0"/>
                <a:cs typeface="Times New Roman" panose="02020603050405020304" pitchFamily="18" charset="0"/>
              </a:rPr>
              <a:t>Study </a:t>
            </a:r>
            <a:endParaRPr lang="en-US" altLang="ko-KR" sz="3600" b="1" dirty="0">
              <a:solidFill>
                <a:schemeClr val="bg1"/>
              </a:solidFill>
              <a:latin typeface="Times New Roman" panose="02020603050405020304" pitchFamily="18" charset="0"/>
              <a:cs typeface="Times New Roman" panose="02020603050405020304" pitchFamily="18" charset="0"/>
            </a:endParaRPr>
          </a:p>
        </p:txBody>
      </p:sp>
      <p:cxnSp>
        <p:nvCxnSpPr>
          <p:cNvPr id="12" name="직선 연결선 11">
            <a:extLst>
              <a:ext uri="{FF2B5EF4-FFF2-40B4-BE49-F238E27FC236}">
                <a16:creationId xmlns:a16="http://schemas.microsoft.com/office/drawing/2014/main" id="{E9C7568C-DA98-40CE-9115-1F19853EEDF6}"/>
              </a:ext>
            </a:extLst>
          </p:cNvPr>
          <p:cNvCxnSpPr>
            <a:cxnSpLocks/>
          </p:cNvCxnSpPr>
          <p:nvPr/>
        </p:nvCxnSpPr>
        <p:spPr>
          <a:xfrm>
            <a:off x="904240" y="2823130"/>
            <a:ext cx="4467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92A7BF85-EFF0-4169-9F33-5B30AFBB9A2A}"/>
              </a:ext>
            </a:extLst>
          </p:cNvPr>
          <p:cNvCxnSpPr>
            <a:cxnSpLocks/>
          </p:cNvCxnSpPr>
          <p:nvPr/>
        </p:nvCxnSpPr>
        <p:spPr>
          <a:xfrm>
            <a:off x="904240" y="4011850"/>
            <a:ext cx="4467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95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130606" y="276870"/>
            <a:ext cx="3390672" cy="523220"/>
          </a:xfrm>
          <a:prstGeom prst="rect">
            <a:avLst/>
          </a:prstGeom>
          <a:noFill/>
        </p:spPr>
        <p:txBody>
          <a:bodyPr wrap="none" rtlCol="0">
            <a:spAutoFit/>
          </a:bodyPr>
          <a:lstStyle/>
          <a:p>
            <a:r>
              <a:rPr lang="en-US" altLang="ko-KR" sz="2800" b="1" dirty="0">
                <a:solidFill>
                  <a:schemeClr val="bg1">
                    <a:lumMod val="95000"/>
                  </a:schemeClr>
                </a:solidFill>
                <a:latin typeface="Times New Roman" panose="02020603050405020304" pitchFamily="18" charset="0"/>
                <a:ea typeface="나눔스퀘어 Light" panose="020B0600000101010101" pitchFamily="50" charset="-127"/>
                <a:cs typeface="Times New Roman" panose="02020603050405020304" pitchFamily="18" charset="0"/>
              </a:rPr>
              <a:t>Purpose</a:t>
            </a:r>
            <a:r>
              <a:rPr lang="ko-KR" altLang="en-US" sz="2800" b="1" dirty="0">
                <a:solidFill>
                  <a:schemeClr val="bg1">
                    <a:lumMod val="95000"/>
                  </a:schemeClr>
                </a:solidFill>
                <a:latin typeface="Times New Roman" panose="02020603050405020304" pitchFamily="18" charset="0"/>
                <a:ea typeface="나눔스퀘어 Light" panose="020B0600000101010101" pitchFamily="50" charset="-127"/>
                <a:cs typeface="Times New Roman" panose="02020603050405020304" pitchFamily="18" charset="0"/>
              </a:rPr>
              <a:t> </a:t>
            </a:r>
            <a:r>
              <a:rPr lang="en-US" altLang="ko-KR" sz="2800" b="1" dirty="0">
                <a:solidFill>
                  <a:schemeClr val="bg1">
                    <a:lumMod val="95000"/>
                  </a:schemeClr>
                </a:solidFill>
                <a:latin typeface="Times New Roman" panose="02020603050405020304" pitchFamily="18" charset="0"/>
                <a:ea typeface="나눔스퀘어 Light" panose="020B0600000101010101" pitchFamily="50" charset="-127"/>
                <a:cs typeface="Times New Roman" panose="02020603050405020304" pitchFamily="18" charset="0"/>
              </a:rPr>
              <a:t>of the Study</a:t>
            </a:r>
            <a:endParaRPr lang="ko-KR" altLang="en-US" sz="2800" dirty="0">
              <a:solidFill>
                <a:schemeClr val="bg1">
                  <a:lumMod val="95000"/>
                </a:schemeClr>
              </a:solidFill>
              <a:latin typeface="Times New Roman" panose="02020603050405020304" pitchFamily="18" charset="0"/>
              <a:ea typeface="나눔스퀘어 Light" panose="020B0600000101010101" pitchFamily="50" charset="-127"/>
              <a:cs typeface="Times New Roman" panose="02020603050405020304" pitchFamily="18" charset="0"/>
            </a:endParaRPr>
          </a:p>
        </p:txBody>
      </p:sp>
      <p:sp>
        <p:nvSpPr>
          <p:cNvPr id="20" name="TextBox 19">
            <a:extLst>
              <a:ext uri="{FF2B5EF4-FFF2-40B4-BE49-F238E27FC236}">
                <a16:creationId xmlns:a16="http://schemas.microsoft.com/office/drawing/2014/main" id="{A7E43E9A-11AD-4550-B9BC-9661472E5078}"/>
              </a:ext>
            </a:extLst>
          </p:cNvPr>
          <p:cNvSpPr txBox="1"/>
          <p:nvPr/>
        </p:nvSpPr>
        <p:spPr>
          <a:xfrm>
            <a:off x="4242238" y="4924690"/>
            <a:ext cx="1007007" cy="400110"/>
          </a:xfrm>
          <a:prstGeom prst="rect">
            <a:avLst/>
          </a:prstGeom>
          <a:noFill/>
        </p:spPr>
        <p:txBody>
          <a:bodyPr wrap="none" rtlCol="0">
            <a:spAutoFit/>
          </a:bodyPr>
          <a:lstStyle/>
          <a:p>
            <a:pPr algn="ctr"/>
            <a:r>
              <a:rPr lang="en-US" altLang="ko-KR" sz="2000" spc="-300">
                <a:solidFill>
                  <a:schemeClr val="bg1"/>
                </a:solidFill>
                <a:latin typeface="+mj-ea"/>
                <a:ea typeface="+mj-ea"/>
              </a:rPr>
              <a:t>Compare</a:t>
            </a:r>
            <a:endParaRPr lang="ko-KR" altLang="en-US" sz="2000" spc="-300">
              <a:solidFill>
                <a:schemeClr val="bg1"/>
              </a:solidFill>
              <a:latin typeface="+mj-ea"/>
              <a:ea typeface="+mj-ea"/>
            </a:endParaRPr>
          </a:p>
        </p:txBody>
      </p:sp>
      <p:pic>
        <p:nvPicPr>
          <p:cNvPr id="7" name="그림 6">
            <a:extLst>
              <a:ext uri="{FF2B5EF4-FFF2-40B4-BE49-F238E27FC236}">
                <a16:creationId xmlns:a16="http://schemas.microsoft.com/office/drawing/2014/main" id="{A5AD9118-A45B-5E95-5C61-AF004BEE87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312" y="1607050"/>
            <a:ext cx="4876800" cy="4876800"/>
          </a:xfrm>
          <a:prstGeom prst="rect">
            <a:avLst/>
          </a:prstGeom>
        </p:spPr>
      </p:pic>
      <p:sp>
        <p:nvSpPr>
          <p:cNvPr id="8" name="TextBox 7">
            <a:extLst>
              <a:ext uri="{FF2B5EF4-FFF2-40B4-BE49-F238E27FC236}">
                <a16:creationId xmlns:a16="http://schemas.microsoft.com/office/drawing/2014/main" id="{BF765E91-E7A3-3F9F-DA87-200C18AA4541}"/>
              </a:ext>
            </a:extLst>
          </p:cNvPr>
          <p:cNvSpPr txBox="1"/>
          <p:nvPr/>
        </p:nvSpPr>
        <p:spPr>
          <a:xfrm>
            <a:off x="6096000" y="2893365"/>
            <a:ext cx="4953740" cy="2031325"/>
          </a:xfrm>
          <a:prstGeom prst="rect">
            <a:avLst/>
          </a:prstGeom>
          <a:noFill/>
        </p:spPr>
        <p:txBody>
          <a:bodyPr wrap="square" rtlCol="0">
            <a:spAutoFit/>
          </a:bodyPr>
          <a:lstStyle/>
          <a:p>
            <a:pPr algn="just" latinLnBrk="0"/>
            <a:r>
              <a:rPr lang="en-US" altLang="ko-Kore-KR" sz="1800" b="1" dirty="0">
                <a:effectLst/>
                <a:latin typeface="Times New Roman" panose="02020603050405020304" pitchFamily="18" charset="0"/>
                <a:cs typeface="Times New Roman" panose="02020603050405020304" pitchFamily="18" charset="0"/>
              </a:rPr>
              <a:t>S</a:t>
            </a:r>
            <a:r>
              <a:rPr lang="en" altLang="ko-Kore-KR" sz="1800" b="1" dirty="0" err="1">
                <a:effectLst/>
                <a:latin typeface="Times New Roman" panose="02020603050405020304" pitchFamily="18" charset="0"/>
                <a:cs typeface="Times New Roman" panose="02020603050405020304" pitchFamily="18" charset="0"/>
              </a:rPr>
              <a:t>trong</a:t>
            </a:r>
            <a:r>
              <a:rPr lang="en" altLang="ko-Kore-KR" sz="1800" b="1" dirty="0">
                <a:effectLst/>
                <a:latin typeface="Times New Roman" panose="02020603050405020304" pitchFamily="18" charset="0"/>
                <a:cs typeface="Times New Roman" panose="02020603050405020304" pitchFamily="18" charset="0"/>
              </a:rPr>
              <a:t> volatility in prices, as cryptocurrencies are largely based on public perception </a:t>
            </a:r>
          </a:p>
          <a:p>
            <a:pPr algn="just" latinLnBrk="0"/>
            <a:endParaRPr lang="en" altLang="ko-Kore-KR" b="1" dirty="0">
              <a:latin typeface="Times New Roman" panose="02020603050405020304" pitchFamily="18" charset="0"/>
              <a:cs typeface="Times New Roman" panose="02020603050405020304" pitchFamily="18" charset="0"/>
            </a:endParaRPr>
          </a:p>
          <a:p>
            <a:pPr algn="just" latinLnBrk="0"/>
            <a:endParaRPr lang="en" altLang="ko-Kore-KR" sz="1800" b="1" dirty="0">
              <a:effectLst/>
              <a:latin typeface="Times New Roman" panose="02020603050405020304" pitchFamily="18" charset="0"/>
              <a:cs typeface="Times New Roman" panose="02020603050405020304" pitchFamily="18" charset="0"/>
            </a:endParaRPr>
          </a:p>
          <a:p>
            <a:pPr algn="just" latinLnBrk="0"/>
            <a:endParaRPr lang="en" altLang="ko-Kore-KR" b="1" dirty="0">
              <a:latin typeface="Times New Roman" panose="02020603050405020304" pitchFamily="18" charset="0"/>
              <a:cs typeface="Times New Roman" panose="02020603050405020304" pitchFamily="18" charset="0"/>
            </a:endParaRPr>
          </a:p>
          <a:p>
            <a:pPr algn="just" latinLnBrk="0"/>
            <a:r>
              <a:rPr lang="en" altLang="ko-Kore-KR" b="1" dirty="0">
                <a:latin typeface="Times New Roman" panose="02020603050405020304" pitchFamily="18" charset="0"/>
                <a:cs typeface="Times New Roman" panose="02020603050405020304" pitchFamily="18" charset="0"/>
              </a:rPr>
              <a:t>D</a:t>
            </a:r>
            <a:r>
              <a:rPr lang="en" altLang="ko-Kore-KR" sz="1800" b="1" dirty="0">
                <a:effectLst/>
                <a:latin typeface="Times New Roman" panose="02020603050405020304" pitchFamily="18" charset="0"/>
                <a:cs typeface="Times New Roman" panose="02020603050405020304" pitchFamily="18" charset="0"/>
              </a:rPr>
              <a:t>ifficult to perform a related risk assessment at any time with rising prices </a:t>
            </a:r>
            <a:endParaRPr lang="en" altLang="ko-Kore-KR" b="1" dirty="0">
              <a:latin typeface="Times New Roman" panose="02020603050405020304" pitchFamily="18" charset="0"/>
              <a:cs typeface="Times New Roman" panose="02020603050405020304" pitchFamily="18" charset="0"/>
            </a:endParaRPr>
          </a:p>
        </p:txBody>
      </p:sp>
      <p:sp>
        <p:nvSpPr>
          <p:cNvPr id="9" name="화살표: 아래쪽 8">
            <a:extLst>
              <a:ext uri="{FF2B5EF4-FFF2-40B4-BE49-F238E27FC236}">
                <a16:creationId xmlns:a16="http://schemas.microsoft.com/office/drawing/2014/main" id="{E76452FB-F28A-B269-AC86-3628B365D48B}"/>
              </a:ext>
            </a:extLst>
          </p:cNvPr>
          <p:cNvSpPr/>
          <p:nvPr/>
        </p:nvSpPr>
        <p:spPr>
          <a:xfrm>
            <a:off x="8378597" y="3599873"/>
            <a:ext cx="388545" cy="618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37107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130606" y="276870"/>
            <a:ext cx="3390672" cy="523220"/>
          </a:xfrm>
          <a:prstGeom prst="rect">
            <a:avLst/>
          </a:prstGeom>
          <a:noFill/>
        </p:spPr>
        <p:txBody>
          <a:bodyPr wrap="none" rtlCol="0">
            <a:spAutoFit/>
          </a:bodyPr>
          <a:lstStyle/>
          <a:p>
            <a:r>
              <a:rPr lang="en-US" altLang="ko-KR" sz="2800" b="1" dirty="0">
                <a:solidFill>
                  <a:schemeClr val="bg1">
                    <a:lumMod val="95000"/>
                  </a:schemeClr>
                </a:solidFill>
                <a:latin typeface="Times New Roman" panose="02020603050405020304" pitchFamily="18" charset="0"/>
                <a:ea typeface="나눔스퀘어 Light" panose="020B0600000101010101" pitchFamily="50" charset="-127"/>
                <a:cs typeface="Times New Roman" panose="02020603050405020304" pitchFamily="18" charset="0"/>
              </a:rPr>
              <a:t>Purpose</a:t>
            </a:r>
            <a:r>
              <a:rPr lang="ko-KR" altLang="en-US" sz="2800" b="1" dirty="0">
                <a:solidFill>
                  <a:schemeClr val="bg1">
                    <a:lumMod val="95000"/>
                  </a:schemeClr>
                </a:solidFill>
                <a:latin typeface="Times New Roman" panose="02020603050405020304" pitchFamily="18" charset="0"/>
                <a:ea typeface="나눔스퀘어 Light" panose="020B0600000101010101" pitchFamily="50" charset="-127"/>
                <a:cs typeface="Times New Roman" panose="02020603050405020304" pitchFamily="18" charset="0"/>
              </a:rPr>
              <a:t> </a:t>
            </a:r>
            <a:r>
              <a:rPr lang="en-US" altLang="ko-KR" sz="2800" b="1" dirty="0">
                <a:solidFill>
                  <a:schemeClr val="bg1">
                    <a:lumMod val="95000"/>
                  </a:schemeClr>
                </a:solidFill>
                <a:latin typeface="Times New Roman" panose="02020603050405020304" pitchFamily="18" charset="0"/>
                <a:ea typeface="나눔스퀘어 Light" panose="020B0600000101010101" pitchFamily="50" charset="-127"/>
                <a:cs typeface="Times New Roman" panose="02020603050405020304" pitchFamily="18" charset="0"/>
              </a:rPr>
              <a:t>of the Study</a:t>
            </a:r>
            <a:endParaRPr lang="ko-KR" altLang="en-US" sz="2800" dirty="0">
              <a:solidFill>
                <a:schemeClr val="bg1">
                  <a:lumMod val="95000"/>
                </a:schemeClr>
              </a:solidFill>
              <a:latin typeface="Times New Roman" panose="02020603050405020304" pitchFamily="18" charset="0"/>
              <a:ea typeface="나눔스퀘어 Light" panose="020B0600000101010101" pitchFamily="50" charset="-127"/>
              <a:cs typeface="Times New Roman" panose="02020603050405020304" pitchFamily="18" charset="0"/>
            </a:endParaRPr>
          </a:p>
        </p:txBody>
      </p:sp>
      <p:sp>
        <p:nvSpPr>
          <p:cNvPr id="20" name="TextBox 19">
            <a:extLst>
              <a:ext uri="{FF2B5EF4-FFF2-40B4-BE49-F238E27FC236}">
                <a16:creationId xmlns:a16="http://schemas.microsoft.com/office/drawing/2014/main" id="{A7E43E9A-11AD-4550-B9BC-9661472E5078}"/>
              </a:ext>
            </a:extLst>
          </p:cNvPr>
          <p:cNvSpPr txBox="1"/>
          <p:nvPr/>
        </p:nvSpPr>
        <p:spPr>
          <a:xfrm>
            <a:off x="4242238" y="4924690"/>
            <a:ext cx="1007007" cy="400110"/>
          </a:xfrm>
          <a:prstGeom prst="rect">
            <a:avLst/>
          </a:prstGeom>
          <a:noFill/>
        </p:spPr>
        <p:txBody>
          <a:bodyPr wrap="none" rtlCol="0">
            <a:spAutoFit/>
          </a:bodyPr>
          <a:lstStyle/>
          <a:p>
            <a:pPr algn="ctr"/>
            <a:r>
              <a:rPr lang="en-US" altLang="ko-KR" sz="2000" spc="-300">
                <a:solidFill>
                  <a:schemeClr val="bg1"/>
                </a:solidFill>
                <a:latin typeface="+mj-ea"/>
                <a:ea typeface="+mj-ea"/>
              </a:rPr>
              <a:t>Compare</a:t>
            </a:r>
            <a:endParaRPr lang="ko-KR" altLang="en-US" sz="2000" spc="-300">
              <a:solidFill>
                <a:schemeClr val="bg1"/>
              </a:solidFill>
              <a:latin typeface="+mj-ea"/>
              <a:ea typeface="+mj-ea"/>
            </a:endParaRPr>
          </a:p>
        </p:txBody>
      </p:sp>
      <p:pic>
        <p:nvPicPr>
          <p:cNvPr id="12" name="그림 11">
            <a:extLst>
              <a:ext uri="{FF2B5EF4-FFF2-40B4-BE49-F238E27FC236}">
                <a16:creationId xmlns:a16="http://schemas.microsoft.com/office/drawing/2014/main" id="{F3C1E37C-B228-E925-F4B3-E7C8AAFE43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212" y="1975405"/>
            <a:ext cx="4445000" cy="3937000"/>
          </a:xfrm>
          <a:prstGeom prst="rect">
            <a:avLst/>
          </a:prstGeom>
        </p:spPr>
      </p:pic>
      <p:sp>
        <p:nvSpPr>
          <p:cNvPr id="14" name="TextBox 13">
            <a:extLst>
              <a:ext uri="{FF2B5EF4-FFF2-40B4-BE49-F238E27FC236}">
                <a16:creationId xmlns:a16="http://schemas.microsoft.com/office/drawing/2014/main" id="{103E3C37-B97D-8F7C-BCCC-74DEEBD61E8D}"/>
              </a:ext>
            </a:extLst>
          </p:cNvPr>
          <p:cNvSpPr txBox="1"/>
          <p:nvPr/>
        </p:nvSpPr>
        <p:spPr>
          <a:xfrm>
            <a:off x="5805997" y="2296175"/>
            <a:ext cx="6107836" cy="2062103"/>
          </a:xfrm>
          <a:prstGeom prst="rect">
            <a:avLst/>
          </a:prstGeom>
          <a:noFill/>
        </p:spPr>
        <p:txBody>
          <a:bodyPr wrap="square">
            <a:spAutoFit/>
          </a:bodyPr>
          <a:lstStyle/>
          <a:p>
            <a:pPr latinLnBrk="0"/>
            <a:r>
              <a:rPr lang="en" altLang="ko-Kore-KR" sz="1800" b="1" dirty="0">
                <a:effectLst/>
                <a:latin typeface="TimesNewRomanPS"/>
              </a:rPr>
              <a:t>For determining the right prediction with good accuracy, the proposed study performed deep analysis on dataset to understand the market behavior by using severa</a:t>
            </a:r>
            <a:r>
              <a:rPr lang="en" altLang="ko-Kore-KR" b="1" dirty="0">
                <a:latin typeface="TimesNewRomanPS"/>
              </a:rPr>
              <a:t>l </a:t>
            </a:r>
            <a:r>
              <a:rPr lang="en" altLang="ko-Kore-KR" sz="1800" b="1" dirty="0">
                <a:effectLst/>
                <a:latin typeface="TimesNewRomanPS"/>
              </a:rPr>
              <a:t>machine learning algorithms</a:t>
            </a:r>
          </a:p>
          <a:p>
            <a:pPr latinLnBrk="0"/>
            <a:endParaRPr lang="en" altLang="ko-Kore-KR" sz="1800" b="1" dirty="0">
              <a:effectLst/>
              <a:latin typeface="TimesNewRomanPS"/>
            </a:endParaRPr>
          </a:p>
          <a:p>
            <a:pPr latinLnBrk="0"/>
            <a:endParaRPr lang="en" altLang="ko-Kore-KR" b="1" dirty="0">
              <a:latin typeface="TimesNewRomanPS"/>
            </a:endParaRPr>
          </a:p>
          <a:p>
            <a:pPr latinLnBrk="0"/>
            <a:r>
              <a:rPr lang="en" altLang="ko-Kore-KR" sz="2000" b="1" dirty="0">
                <a:latin typeface="TimesNewRomanPS"/>
              </a:rPr>
              <a:t>Which machine learning algorithms performs best?</a:t>
            </a:r>
            <a:endParaRPr lang="en" altLang="ko-Kore-KR" sz="2000" dirty="0"/>
          </a:p>
        </p:txBody>
      </p:sp>
      <p:sp>
        <p:nvSpPr>
          <p:cNvPr id="15" name="화살표: 아래쪽 8">
            <a:extLst>
              <a:ext uri="{FF2B5EF4-FFF2-40B4-BE49-F238E27FC236}">
                <a16:creationId xmlns:a16="http://schemas.microsoft.com/office/drawing/2014/main" id="{EEDD4835-6E42-DB73-F0B4-72D794D970AC}"/>
              </a:ext>
            </a:extLst>
          </p:cNvPr>
          <p:cNvSpPr/>
          <p:nvPr/>
        </p:nvSpPr>
        <p:spPr>
          <a:xfrm>
            <a:off x="8319413" y="3366855"/>
            <a:ext cx="388545" cy="5770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26889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130606" y="276870"/>
            <a:ext cx="1481496" cy="523220"/>
          </a:xfrm>
          <a:prstGeom prst="rect">
            <a:avLst/>
          </a:prstGeom>
          <a:noFill/>
        </p:spPr>
        <p:txBody>
          <a:bodyPr wrap="none" rtlCol="0">
            <a:spAutoFit/>
          </a:bodyPr>
          <a:lstStyle/>
          <a:p>
            <a:r>
              <a:rPr lang="en-US" altLang="ko-KR" sz="2800" b="1" dirty="0">
                <a:solidFill>
                  <a:schemeClr val="bg1">
                    <a:lumMod val="95000"/>
                  </a:schemeClr>
                </a:solidFill>
                <a:latin typeface="Times New Roman" panose="02020603050405020304" pitchFamily="18" charset="0"/>
                <a:ea typeface="나눔스퀘어 Light" panose="020B0600000101010101" pitchFamily="50" charset="-127"/>
                <a:cs typeface="Times New Roman" panose="02020603050405020304" pitchFamily="18" charset="0"/>
              </a:rPr>
              <a:t>Datasets</a:t>
            </a:r>
            <a:endParaRPr lang="ko-KR" altLang="en-US" sz="2800" dirty="0">
              <a:solidFill>
                <a:schemeClr val="bg1">
                  <a:lumMod val="95000"/>
                </a:schemeClr>
              </a:solidFill>
              <a:latin typeface="Times New Roman" panose="02020603050405020304" pitchFamily="18" charset="0"/>
              <a:ea typeface="나눔스퀘어 Light" panose="020B0600000101010101" pitchFamily="50" charset="-127"/>
              <a:cs typeface="Times New Roman" panose="02020603050405020304" pitchFamily="18" charset="0"/>
            </a:endParaRPr>
          </a:p>
        </p:txBody>
      </p:sp>
      <p:sp>
        <p:nvSpPr>
          <p:cNvPr id="20" name="TextBox 19">
            <a:extLst>
              <a:ext uri="{FF2B5EF4-FFF2-40B4-BE49-F238E27FC236}">
                <a16:creationId xmlns:a16="http://schemas.microsoft.com/office/drawing/2014/main" id="{A7E43E9A-11AD-4550-B9BC-9661472E5078}"/>
              </a:ext>
            </a:extLst>
          </p:cNvPr>
          <p:cNvSpPr txBox="1"/>
          <p:nvPr/>
        </p:nvSpPr>
        <p:spPr>
          <a:xfrm>
            <a:off x="4242238" y="4924690"/>
            <a:ext cx="1007007" cy="400110"/>
          </a:xfrm>
          <a:prstGeom prst="rect">
            <a:avLst/>
          </a:prstGeom>
          <a:noFill/>
        </p:spPr>
        <p:txBody>
          <a:bodyPr wrap="none" rtlCol="0">
            <a:spAutoFit/>
          </a:bodyPr>
          <a:lstStyle/>
          <a:p>
            <a:pPr algn="ctr"/>
            <a:r>
              <a:rPr lang="en-US" altLang="ko-KR" sz="2000" spc="-300">
                <a:solidFill>
                  <a:schemeClr val="bg1"/>
                </a:solidFill>
                <a:latin typeface="+mj-ea"/>
                <a:ea typeface="+mj-ea"/>
              </a:rPr>
              <a:t>Compare</a:t>
            </a:r>
            <a:endParaRPr lang="ko-KR" altLang="en-US" sz="2000" spc="-300">
              <a:solidFill>
                <a:schemeClr val="bg1"/>
              </a:solidFill>
              <a:latin typeface="+mj-ea"/>
              <a:ea typeface="+mj-ea"/>
            </a:endParaRPr>
          </a:p>
        </p:txBody>
      </p:sp>
      <p:pic>
        <p:nvPicPr>
          <p:cNvPr id="5" name="그림 4">
            <a:extLst>
              <a:ext uri="{FF2B5EF4-FFF2-40B4-BE49-F238E27FC236}">
                <a16:creationId xmlns:a16="http://schemas.microsoft.com/office/drawing/2014/main" id="{0457522A-4164-9217-CAB5-BDF3335190E0}"/>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43624" y="2971529"/>
            <a:ext cx="4302117" cy="1953161"/>
          </a:xfrm>
          <a:prstGeom prst="rect">
            <a:avLst/>
          </a:prstGeom>
        </p:spPr>
      </p:pic>
      <p:pic>
        <p:nvPicPr>
          <p:cNvPr id="7" name="그림 6">
            <a:extLst>
              <a:ext uri="{FF2B5EF4-FFF2-40B4-BE49-F238E27FC236}">
                <a16:creationId xmlns:a16="http://schemas.microsoft.com/office/drawing/2014/main" id="{3285A208-5964-7A73-54F4-AECA322C543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517642" y="1222169"/>
            <a:ext cx="2347935" cy="2347935"/>
          </a:xfrm>
          <a:prstGeom prst="rect">
            <a:avLst/>
          </a:prstGeom>
        </p:spPr>
      </p:pic>
      <p:pic>
        <p:nvPicPr>
          <p:cNvPr id="9" name="그림 8">
            <a:extLst>
              <a:ext uri="{FF2B5EF4-FFF2-40B4-BE49-F238E27FC236}">
                <a16:creationId xmlns:a16="http://schemas.microsoft.com/office/drawing/2014/main" id="{6468433F-5B5C-399E-1052-2815BA8F299F}"/>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266807" y="1616943"/>
            <a:ext cx="1868241" cy="1953161"/>
          </a:xfrm>
          <a:prstGeom prst="rect">
            <a:avLst/>
          </a:prstGeom>
        </p:spPr>
      </p:pic>
      <p:pic>
        <p:nvPicPr>
          <p:cNvPr id="11" name="그림 10">
            <a:extLst>
              <a:ext uri="{FF2B5EF4-FFF2-40B4-BE49-F238E27FC236}">
                <a16:creationId xmlns:a16="http://schemas.microsoft.com/office/drawing/2014/main" id="{8E018455-C76C-1493-229C-0D0931897FC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317026" y="3736522"/>
            <a:ext cx="2749165" cy="1888676"/>
          </a:xfrm>
          <a:prstGeom prst="rect">
            <a:avLst/>
          </a:prstGeom>
        </p:spPr>
      </p:pic>
      <p:pic>
        <p:nvPicPr>
          <p:cNvPr id="15" name="그림 14">
            <a:extLst>
              <a:ext uri="{FF2B5EF4-FFF2-40B4-BE49-F238E27FC236}">
                <a16:creationId xmlns:a16="http://schemas.microsoft.com/office/drawing/2014/main" id="{2FD20918-8FB2-3EB0-2F4B-823CCE8E639C}"/>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8751350" y="3667537"/>
            <a:ext cx="3048214" cy="2161047"/>
          </a:xfrm>
          <a:prstGeom prst="rect">
            <a:avLst/>
          </a:prstGeom>
        </p:spPr>
      </p:pic>
      <p:sp>
        <p:nvSpPr>
          <p:cNvPr id="16" name="화살표: 아래쪽 8">
            <a:extLst>
              <a:ext uri="{FF2B5EF4-FFF2-40B4-BE49-F238E27FC236}">
                <a16:creationId xmlns:a16="http://schemas.microsoft.com/office/drawing/2014/main" id="{88622E48-81BC-12B3-8D8C-8EF11813AC3A}"/>
              </a:ext>
            </a:extLst>
          </p:cNvPr>
          <p:cNvSpPr/>
          <p:nvPr/>
        </p:nvSpPr>
        <p:spPr>
          <a:xfrm rot="16200000">
            <a:off x="5473245" y="3595716"/>
            <a:ext cx="388545" cy="8365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6AE22806-9EF4-B422-A72D-1F262A7B6DEC}"/>
              </a:ext>
            </a:extLst>
          </p:cNvPr>
          <p:cNvSpPr txBox="1"/>
          <p:nvPr/>
        </p:nvSpPr>
        <p:spPr>
          <a:xfrm>
            <a:off x="7892224" y="5830281"/>
            <a:ext cx="2749165" cy="400110"/>
          </a:xfrm>
          <a:prstGeom prst="rect">
            <a:avLst/>
          </a:prstGeom>
          <a:noFill/>
        </p:spPr>
        <p:txBody>
          <a:bodyPr wrap="square">
            <a:spAutoFit/>
          </a:bodyPr>
          <a:lstStyle/>
          <a:p>
            <a:r>
              <a:rPr lang="en" altLang="ko-Kore-KR" sz="2000" b="1" dirty="0">
                <a:effectLst/>
                <a:latin typeface="TimesNewRomanPSMT"/>
              </a:rPr>
              <a:t>Top 4 cryptocurrencies</a:t>
            </a:r>
            <a:endParaRPr lang="en" altLang="ko-Kore-KR" sz="2000" b="1" dirty="0"/>
          </a:p>
        </p:txBody>
      </p:sp>
    </p:spTree>
    <p:extLst>
      <p:ext uri="{BB962C8B-B14F-4D97-AF65-F5344CB8AC3E}">
        <p14:creationId xmlns:p14="http://schemas.microsoft.com/office/powerpoint/2010/main" val="3921685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130606" y="276870"/>
            <a:ext cx="1563248" cy="523220"/>
          </a:xfrm>
          <a:prstGeom prst="rect">
            <a:avLst/>
          </a:prstGeom>
          <a:noFill/>
        </p:spPr>
        <p:txBody>
          <a:bodyPr wrap="none" rtlCol="0">
            <a:spAutoFit/>
          </a:bodyPr>
          <a:lstStyle/>
          <a:p>
            <a:r>
              <a:rPr lang="en-US" altLang="ko-KR" sz="2800" b="1" dirty="0">
                <a:solidFill>
                  <a:schemeClr val="bg1">
                    <a:lumMod val="95000"/>
                  </a:schemeClr>
                </a:solidFill>
                <a:latin typeface="Times New Roman" panose="02020603050405020304" pitchFamily="18" charset="0"/>
                <a:ea typeface="나눔스퀘어 Light" panose="020B0600000101010101" pitchFamily="50" charset="-127"/>
                <a:cs typeface="Times New Roman" panose="02020603050405020304" pitchFamily="18" charset="0"/>
              </a:rPr>
              <a:t>Columns</a:t>
            </a:r>
            <a:endParaRPr lang="ko-KR" altLang="en-US" sz="2800" dirty="0">
              <a:solidFill>
                <a:schemeClr val="bg1">
                  <a:lumMod val="95000"/>
                </a:schemeClr>
              </a:solidFill>
              <a:latin typeface="Times New Roman" panose="02020603050405020304" pitchFamily="18" charset="0"/>
              <a:ea typeface="나눔스퀘어 Light" panose="020B0600000101010101" pitchFamily="50" charset="-127"/>
              <a:cs typeface="Times New Roman" panose="02020603050405020304" pitchFamily="18" charset="0"/>
            </a:endParaRPr>
          </a:p>
        </p:txBody>
      </p:sp>
      <p:graphicFrame>
        <p:nvGraphicFramePr>
          <p:cNvPr id="4" name="표 5">
            <a:extLst>
              <a:ext uri="{FF2B5EF4-FFF2-40B4-BE49-F238E27FC236}">
                <a16:creationId xmlns:a16="http://schemas.microsoft.com/office/drawing/2014/main" id="{18E07F4E-4B5F-E913-B354-78C9B3B55232}"/>
              </a:ext>
            </a:extLst>
          </p:cNvPr>
          <p:cNvGraphicFramePr>
            <a:graphicFrameLocks noGrp="1"/>
          </p:cNvGraphicFramePr>
          <p:nvPr>
            <p:extLst/>
          </p:nvPr>
        </p:nvGraphicFramePr>
        <p:xfrm>
          <a:off x="495263" y="1735057"/>
          <a:ext cx="11201474" cy="1178560"/>
        </p:xfrm>
        <a:graphic>
          <a:graphicData uri="http://schemas.openxmlformats.org/drawingml/2006/table">
            <a:tbl>
              <a:tblPr firstRow="1" bandRow="1">
                <a:tableStyleId>{5C22544A-7EE6-4342-B048-85BDC9FD1C3A}</a:tableStyleId>
              </a:tblPr>
              <a:tblGrid>
                <a:gridCol w="703895">
                  <a:extLst>
                    <a:ext uri="{9D8B030D-6E8A-4147-A177-3AD203B41FA5}">
                      <a16:colId xmlns:a16="http://schemas.microsoft.com/office/drawing/2014/main" val="3286069482"/>
                    </a:ext>
                  </a:extLst>
                </a:gridCol>
                <a:gridCol w="1038688">
                  <a:extLst>
                    <a:ext uri="{9D8B030D-6E8A-4147-A177-3AD203B41FA5}">
                      <a16:colId xmlns:a16="http://schemas.microsoft.com/office/drawing/2014/main" val="27843227"/>
                    </a:ext>
                  </a:extLst>
                </a:gridCol>
                <a:gridCol w="870011">
                  <a:extLst>
                    <a:ext uri="{9D8B030D-6E8A-4147-A177-3AD203B41FA5}">
                      <a16:colId xmlns:a16="http://schemas.microsoft.com/office/drawing/2014/main" val="1313910236"/>
                    </a:ext>
                  </a:extLst>
                </a:gridCol>
                <a:gridCol w="852257">
                  <a:extLst>
                    <a:ext uri="{9D8B030D-6E8A-4147-A177-3AD203B41FA5}">
                      <a16:colId xmlns:a16="http://schemas.microsoft.com/office/drawing/2014/main" val="506454177"/>
                    </a:ext>
                  </a:extLst>
                </a:gridCol>
                <a:gridCol w="1171852">
                  <a:extLst>
                    <a:ext uri="{9D8B030D-6E8A-4147-A177-3AD203B41FA5}">
                      <a16:colId xmlns:a16="http://schemas.microsoft.com/office/drawing/2014/main" val="1177274106"/>
                    </a:ext>
                  </a:extLst>
                </a:gridCol>
                <a:gridCol w="798990">
                  <a:extLst>
                    <a:ext uri="{9D8B030D-6E8A-4147-A177-3AD203B41FA5}">
                      <a16:colId xmlns:a16="http://schemas.microsoft.com/office/drawing/2014/main" val="3199715567"/>
                    </a:ext>
                  </a:extLst>
                </a:gridCol>
                <a:gridCol w="736847">
                  <a:extLst>
                    <a:ext uri="{9D8B030D-6E8A-4147-A177-3AD203B41FA5}">
                      <a16:colId xmlns:a16="http://schemas.microsoft.com/office/drawing/2014/main" val="2301304281"/>
                    </a:ext>
                  </a:extLst>
                </a:gridCol>
                <a:gridCol w="665825">
                  <a:extLst>
                    <a:ext uri="{9D8B030D-6E8A-4147-A177-3AD203B41FA5}">
                      <a16:colId xmlns:a16="http://schemas.microsoft.com/office/drawing/2014/main" val="499543052"/>
                    </a:ext>
                  </a:extLst>
                </a:gridCol>
                <a:gridCol w="816746">
                  <a:extLst>
                    <a:ext uri="{9D8B030D-6E8A-4147-A177-3AD203B41FA5}">
                      <a16:colId xmlns:a16="http://schemas.microsoft.com/office/drawing/2014/main" val="2714372511"/>
                    </a:ext>
                  </a:extLst>
                </a:gridCol>
                <a:gridCol w="961407">
                  <a:extLst>
                    <a:ext uri="{9D8B030D-6E8A-4147-A177-3AD203B41FA5}">
                      <a16:colId xmlns:a16="http://schemas.microsoft.com/office/drawing/2014/main" val="2844823252"/>
                    </a:ext>
                  </a:extLst>
                </a:gridCol>
                <a:gridCol w="920659">
                  <a:extLst>
                    <a:ext uri="{9D8B030D-6E8A-4147-A177-3AD203B41FA5}">
                      <a16:colId xmlns:a16="http://schemas.microsoft.com/office/drawing/2014/main" val="3766634795"/>
                    </a:ext>
                  </a:extLst>
                </a:gridCol>
                <a:gridCol w="816745">
                  <a:extLst>
                    <a:ext uri="{9D8B030D-6E8A-4147-A177-3AD203B41FA5}">
                      <a16:colId xmlns:a16="http://schemas.microsoft.com/office/drawing/2014/main" val="247822590"/>
                    </a:ext>
                  </a:extLst>
                </a:gridCol>
                <a:gridCol w="847552">
                  <a:extLst>
                    <a:ext uri="{9D8B030D-6E8A-4147-A177-3AD203B41FA5}">
                      <a16:colId xmlns:a16="http://schemas.microsoft.com/office/drawing/2014/main" val="1274713507"/>
                    </a:ext>
                  </a:extLst>
                </a:gridCol>
              </a:tblGrid>
              <a:tr h="386706">
                <a:tc>
                  <a:txBody>
                    <a:bodyPr/>
                    <a:lstStyle/>
                    <a:p>
                      <a:pPr algn="ctr"/>
                      <a:r>
                        <a:rPr lang="en-US" altLang="ko-Kore-KR" dirty="0">
                          <a:latin typeface="Times New Roman" panose="02020603050405020304" pitchFamily="18" charset="0"/>
                          <a:ea typeface="AppleGothic" pitchFamily="2" charset="-127"/>
                          <a:cs typeface="Times New Roman" panose="02020603050405020304" pitchFamily="18" charset="0"/>
                        </a:rPr>
                        <a:t>Slug</a:t>
                      </a:r>
                      <a:endParaRPr lang="ko-Kore-KR" altLang="en-US" dirty="0">
                        <a:latin typeface="Times New Roman" panose="02020603050405020304" pitchFamily="18" charset="0"/>
                        <a:ea typeface="AppleGothic" pitchFamily="2" charset="-127"/>
                        <a:cs typeface="Times New Roman" panose="02020603050405020304" pitchFamily="18" charset="0"/>
                      </a:endParaRPr>
                    </a:p>
                  </a:txBody>
                  <a:tcPr/>
                </a:tc>
                <a:tc>
                  <a:txBody>
                    <a:bodyPr/>
                    <a:lstStyle/>
                    <a:p>
                      <a:pPr algn="ctr"/>
                      <a:r>
                        <a:rPr lang="en-US" altLang="ko-Kore-KR" dirty="0">
                          <a:latin typeface="Times New Roman" panose="02020603050405020304" pitchFamily="18" charset="0"/>
                          <a:ea typeface="AppleGothic" pitchFamily="2" charset="-127"/>
                          <a:cs typeface="Times New Roman" panose="02020603050405020304" pitchFamily="18" charset="0"/>
                        </a:rPr>
                        <a:t>Symbol</a:t>
                      </a:r>
                      <a:endParaRPr lang="ko-Kore-KR" altLang="en-US" dirty="0">
                        <a:latin typeface="Times New Roman" panose="02020603050405020304" pitchFamily="18" charset="0"/>
                        <a:ea typeface="AppleGothic" pitchFamily="2" charset="-127"/>
                        <a:cs typeface="Times New Roman" panose="02020603050405020304" pitchFamily="18" charset="0"/>
                      </a:endParaRPr>
                    </a:p>
                  </a:txBody>
                  <a:tcPr/>
                </a:tc>
                <a:tc>
                  <a:txBody>
                    <a:bodyPr/>
                    <a:lstStyle/>
                    <a:p>
                      <a:pPr algn="ctr"/>
                      <a:r>
                        <a:rPr lang="en-US" altLang="ko-Kore-KR" dirty="0">
                          <a:latin typeface="Times New Roman" panose="02020603050405020304" pitchFamily="18" charset="0"/>
                          <a:ea typeface="AppleGothic" pitchFamily="2" charset="-127"/>
                          <a:cs typeface="Times New Roman" panose="02020603050405020304" pitchFamily="18" charset="0"/>
                        </a:rPr>
                        <a:t>Name</a:t>
                      </a:r>
                      <a:endParaRPr lang="ko-Kore-KR" altLang="en-US" dirty="0">
                        <a:latin typeface="Times New Roman" panose="02020603050405020304" pitchFamily="18" charset="0"/>
                        <a:ea typeface="AppleGothic" pitchFamily="2" charset="-127"/>
                        <a:cs typeface="Times New Roman" panose="02020603050405020304" pitchFamily="18" charset="0"/>
                      </a:endParaRPr>
                    </a:p>
                  </a:txBody>
                  <a:tcPr/>
                </a:tc>
                <a:tc>
                  <a:txBody>
                    <a:bodyPr/>
                    <a:lstStyle/>
                    <a:p>
                      <a:pPr algn="ctr"/>
                      <a:r>
                        <a:rPr lang="en-US" altLang="ko-Kore-KR" dirty="0">
                          <a:latin typeface="Times New Roman" panose="02020603050405020304" pitchFamily="18" charset="0"/>
                          <a:ea typeface="AppleGothic" pitchFamily="2" charset="-127"/>
                          <a:cs typeface="Times New Roman" panose="02020603050405020304" pitchFamily="18" charset="0"/>
                        </a:rPr>
                        <a:t>Date</a:t>
                      </a:r>
                      <a:endParaRPr lang="ko-Kore-KR" altLang="en-US" dirty="0">
                        <a:latin typeface="Times New Roman" panose="02020603050405020304" pitchFamily="18" charset="0"/>
                        <a:ea typeface="AppleGothic" pitchFamily="2" charset="-127"/>
                        <a:cs typeface="Times New Roman" panose="02020603050405020304" pitchFamily="18" charset="0"/>
                      </a:endParaRPr>
                    </a:p>
                  </a:txBody>
                  <a:tcPr/>
                </a:tc>
                <a:tc>
                  <a:txBody>
                    <a:bodyPr/>
                    <a:lstStyle/>
                    <a:p>
                      <a:pPr algn="ctr"/>
                      <a:r>
                        <a:rPr lang="en-US" altLang="ko-Kore-KR" dirty="0">
                          <a:latin typeface="Times New Roman" panose="02020603050405020304" pitchFamily="18" charset="0"/>
                          <a:ea typeface="AppleGothic" pitchFamily="2" charset="-127"/>
                          <a:cs typeface="Times New Roman" panose="02020603050405020304" pitchFamily="18" charset="0"/>
                        </a:rPr>
                        <a:t>Rank</a:t>
                      </a:r>
                    </a:p>
                    <a:p>
                      <a:pPr algn="ctr"/>
                      <a:r>
                        <a:rPr lang="en-US" altLang="ko-Kore-KR" dirty="0">
                          <a:latin typeface="Times New Roman" panose="02020603050405020304" pitchFamily="18" charset="0"/>
                          <a:ea typeface="AppleGothic" pitchFamily="2" charset="-127"/>
                          <a:cs typeface="Times New Roman" panose="02020603050405020304" pitchFamily="18" charset="0"/>
                        </a:rPr>
                        <a:t>now</a:t>
                      </a:r>
                      <a:endParaRPr lang="ko-Kore-KR" altLang="en-US" dirty="0">
                        <a:latin typeface="Times New Roman" panose="02020603050405020304" pitchFamily="18" charset="0"/>
                        <a:ea typeface="AppleGothic" pitchFamily="2" charset="-127"/>
                        <a:cs typeface="Times New Roman" panose="02020603050405020304" pitchFamily="18" charset="0"/>
                      </a:endParaRPr>
                    </a:p>
                  </a:txBody>
                  <a:tcPr/>
                </a:tc>
                <a:tc>
                  <a:txBody>
                    <a:bodyPr/>
                    <a:lstStyle/>
                    <a:p>
                      <a:pPr algn="ctr"/>
                      <a:r>
                        <a:rPr lang="en-US" altLang="ko-Kore-KR" dirty="0">
                          <a:latin typeface="Times New Roman" panose="02020603050405020304" pitchFamily="18" charset="0"/>
                          <a:ea typeface="AppleGothic" pitchFamily="2" charset="-127"/>
                          <a:cs typeface="Times New Roman" panose="02020603050405020304" pitchFamily="18" charset="0"/>
                        </a:rPr>
                        <a:t>Open</a:t>
                      </a:r>
                      <a:endParaRPr lang="ko-Kore-KR" altLang="en-US" dirty="0">
                        <a:latin typeface="Times New Roman" panose="02020603050405020304" pitchFamily="18" charset="0"/>
                        <a:ea typeface="AppleGothic" pitchFamily="2" charset="-127"/>
                        <a:cs typeface="Times New Roman" panose="02020603050405020304" pitchFamily="18" charset="0"/>
                      </a:endParaRPr>
                    </a:p>
                  </a:txBody>
                  <a:tcPr/>
                </a:tc>
                <a:tc>
                  <a:txBody>
                    <a:bodyPr/>
                    <a:lstStyle/>
                    <a:p>
                      <a:pPr algn="ctr"/>
                      <a:r>
                        <a:rPr lang="en-US" altLang="ko-Kore-KR" dirty="0">
                          <a:latin typeface="Times New Roman" panose="02020603050405020304" pitchFamily="18" charset="0"/>
                          <a:ea typeface="AppleGothic" pitchFamily="2" charset="-127"/>
                          <a:cs typeface="Times New Roman" panose="02020603050405020304" pitchFamily="18" charset="0"/>
                        </a:rPr>
                        <a:t>High</a:t>
                      </a:r>
                      <a:endParaRPr lang="ko-Kore-KR" altLang="en-US" dirty="0">
                        <a:latin typeface="Times New Roman" panose="02020603050405020304" pitchFamily="18" charset="0"/>
                        <a:ea typeface="AppleGothic" pitchFamily="2" charset="-127"/>
                        <a:cs typeface="Times New Roman" panose="02020603050405020304" pitchFamily="18" charset="0"/>
                      </a:endParaRPr>
                    </a:p>
                  </a:txBody>
                  <a:tcPr/>
                </a:tc>
                <a:tc>
                  <a:txBody>
                    <a:bodyPr/>
                    <a:lstStyle/>
                    <a:p>
                      <a:pPr algn="ctr"/>
                      <a:r>
                        <a:rPr lang="en-US" altLang="ko-Kore-KR" dirty="0">
                          <a:latin typeface="Times New Roman" panose="02020603050405020304" pitchFamily="18" charset="0"/>
                          <a:ea typeface="AppleGothic" pitchFamily="2" charset="-127"/>
                          <a:cs typeface="Times New Roman" panose="02020603050405020304" pitchFamily="18" charset="0"/>
                        </a:rPr>
                        <a:t>Low</a:t>
                      </a:r>
                      <a:endParaRPr lang="ko-Kore-KR" altLang="en-US" dirty="0">
                        <a:latin typeface="Times New Roman" panose="02020603050405020304" pitchFamily="18" charset="0"/>
                        <a:ea typeface="AppleGothic" pitchFamily="2" charset="-127"/>
                        <a:cs typeface="Times New Roman" panose="02020603050405020304" pitchFamily="18" charset="0"/>
                      </a:endParaRPr>
                    </a:p>
                  </a:txBody>
                  <a:tcPr/>
                </a:tc>
                <a:tc>
                  <a:txBody>
                    <a:bodyPr/>
                    <a:lstStyle/>
                    <a:p>
                      <a:pPr algn="ctr"/>
                      <a:r>
                        <a:rPr lang="en-US" altLang="ko-Kore-KR" dirty="0">
                          <a:latin typeface="Times New Roman" panose="02020603050405020304" pitchFamily="18" charset="0"/>
                          <a:ea typeface="AppleGothic" pitchFamily="2" charset="-127"/>
                          <a:cs typeface="Times New Roman" panose="02020603050405020304" pitchFamily="18" charset="0"/>
                        </a:rPr>
                        <a:t>Close</a:t>
                      </a:r>
                      <a:endParaRPr lang="ko-Kore-KR" altLang="en-US" dirty="0">
                        <a:latin typeface="Times New Roman" panose="02020603050405020304" pitchFamily="18" charset="0"/>
                        <a:ea typeface="AppleGothic" pitchFamily="2" charset="-127"/>
                        <a:cs typeface="Times New Roman" panose="02020603050405020304" pitchFamily="18" charset="0"/>
                      </a:endParaRPr>
                    </a:p>
                  </a:txBody>
                  <a:tcPr/>
                </a:tc>
                <a:tc>
                  <a:txBody>
                    <a:bodyPr/>
                    <a:lstStyle/>
                    <a:p>
                      <a:pPr algn="ctr"/>
                      <a:r>
                        <a:rPr lang="en-US" altLang="ko-Kore-KR" dirty="0">
                          <a:latin typeface="Times New Roman" panose="02020603050405020304" pitchFamily="18" charset="0"/>
                          <a:ea typeface="AppleGothic" pitchFamily="2" charset="-127"/>
                          <a:cs typeface="Times New Roman" panose="02020603050405020304" pitchFamily="18" charset="0"/>
                        </a:rPr>
                        <a:t>Volume</a:t>
                      </a:r>
                      <a:endParaRPr lang="ko-Kore-KR" altLang="en-US" dirty="0">
                        <a:latin typeface="Times New Roman" panose="02020603050405020304" pitchFamily="18" charset="0"/>
                        <a:ea typeface="AppleGothic" pitchFamily="2" charset="-127"/>
                        <a:cs typeface="Times New Roman" panose="02020603050405020304" pitchFamily="18" charset="0"/>
                      </a:endParaRPr>
                    </a:p>
                  </a:txBody>
                  <a:tcPr/>
                </a:tc>
                <a:tc>
                  <a:txBody>
                    <a:bodyPr/>
                    <a:lstStyle/>
                    <a:p>
                      <a:pPr algn="ctr"/>
                      <a:r>
                        <a:rPr lang="en-US" altLang="ko-Kore-KR" dirty="0">
                          <a:latin typeface="Times New Roman" panose="02020603050405020304" pitchFamily="18" charset="0"/>
                          <a:ea typeface="AppleGothic" pitchFamily="2" charset="-127"/>
                          <a:cs typeface="Times New Roman" panose="02020603050405020304" pitchFamily="18" charset="0"/>
                        </a:rPr>
                        <a:t>Market</a:t>
                      </a:r>
                      <a:endParaRPr lang="ko-Kore-KR" altLang="en-US" dirty="0">
                        <a:latin typeface="Times New Roman" panose="02020603050405020304" pitchFamily="18" charset="0"/>
                        <a:ea typeface="AppleGothic" pitchFamily="2" charset="-127"/>
                        <a:cs typeface="Times New Roman" panose="02020603050405020304" pitchFamily="18" charset="0"/>
                      </a:endParaRPr>
                    </a:p>
                  </a:txBody>
                  <a:tcPr/>
                </a:tc>
                <a:tc>
                  <a:txBody>
                    <a:bodyPr/>
                    <a:lstStyle/>
                    <a:p>
                      <a:pPr algn="ctr"/>
                      <a:r>
                        <a:rPr lang="en-US" altLang="ko-Kore-KR" dirty="0" err="1">
                          <a:latin typeface="Times New Roman" panose="02020603050405020304" pitchFamily="18" charset="0"/>
                          <a:ea typeface="AppleGothic" pitchFamily="2" charset="-127"/>
                          <a:cs typeface="Times New Roman" panose="02020603050405020304" pitchFamily="18" charset="0"/>
                        </a:rPr>
                        <a:t>Closeratio</a:t>
                      </a:r>
                      <a:endParaRPr lang="ko-Kore-KR" altLang="en-US" dirty="0">
                        <a:latin typeface="Times New Roman" panose="02020603050405020304" pitchFamily="18" charset="0"/>
                        <a:ea typeface="AppleGothic" pitchFamily="2" charset="-127"/>
                        <a:cs typeface="Times New Roman" panose="02020603050405020304" pitchFamily="18" charset="0"/>
                      </a:endParaRPr>
                    </a:p>
                  </a:txBody>
                  <a:tcPr/>
                </a:tc>
                <a:tc>
                  <a:txBody>
                    <a:bodyPr/>
                    <a:lstStyle/>
                    <a:p>
                      <a:pPr algn="ctr"/>
                      <a:r>
                        <a:rPr lang="en-US" altLang="ko-Kore-KR" dirty="0">
                          <a:latin typeface="Times New Roman" panose="02020603050405020304" pitchFamily="18" charset="0"/>
                          <a:ea typeface="AppleGothic" pitchFamily="2" charset="-127"/>
                          <a:cs typeface="Times New Roman" panose="02020603050405020304" pitchFamily="18" charset="0"/>
                        </a:rPr>
                        <a:t>Spread</a:t>
                      </a:r>
                      <a:endParaRPr lang="ko-Kore-KR" altLang="en-US" dirty="0">
                        <a:latin typeface="Times New Roman" panose="02020603050405020304" pitchFamily="18" charset="0"/>
                        <a:ea typeface="AppleGothic" pitchFamily="2" charset="-127"/>
                        <a:cs typeface="Times New Roman" panose="02020603050405020304" pitchFamily="18" charset="0"/>
                      </a:endParaRPr>
                    </a:p>
                  </a:txBody>
                  <a:tcPr/>
                </a:tc>
                <a:extLst>
                  <a:ext uri="{0D108BD9-81ED-4DB2-BD59-A6C34878D82A}">
                    <a16:rowId xmlns:a16="http://schemas.microsoft.com/office/drawing/2014/main" val="229394905"/>
                  </a:ext>
                </a:extLst>
              </a:tr>
              <a:tr h="538480">
                <a:tc>
                  <a:txBody>
                    <a:bodyPr/>
                    <a:lstStyle/>
                    <a:p>
                      <a:pPr algn="ctr"/>
                      <a:r>
                        <a:rPr lang="en-US" altLang="ko-Kore-KR" dirty="0">
                          <a:latin typeface="Times New Roman" panose="02020603050405020304" pitchFamily="18" charset="0"/>
                          <a:ea typeface="AppleGothic" pitchFamily="2" charset="-127"/>
                          <a:cs typeface="Times New Roman" panose="02020603050405020304" pitchFamily="18" charset="0"/>
                        </a:rPr>
                        <a:t>…</a:t>
                      </a:r>
                      <a:endParaRPr lang="ko-Kore-KR" altLang="en-US" dirty="0">
                        <a:latin typeface="Times New Roman" panose="02020603050405020304" pitchFamily="18" charset="0"/>
                        <a:ea typeface="AppleGothic" pitchFamily="2" charset="-127"/>
                        <a:cs typeface="Times New Roman" panose="02020603050405020304" pitchFamily="18" charset="0"/>
                      </a:endParaRPr>
                    </a:p>
                  </a:txBody>
                  <a:tcPr/>
                </a:tc>
                <a:tc>
                  <a:txBody>
                    <a:bodyPr/>
                    <a:lstStyle/>
                    <a:p>
                      <a:pPr algn="ctr"/>
                      <a:r>
                        <a:rPr lang="en-US" altLang="ko-Kore-KR" dirty="0">
                          <a:latin typeface="Times New Roman" panose="02020603050405020304" pitchFamily="18" charset="0"/>
                          <a:ea typeface="AppleGothic" pitchFamily="2" charset="-127"/>
                          <a:cs typeface="Times New Roman" panose="02020603050405020304" pitchFamily="18" charset="0"/>
                        </a:rPr>
                        <a:t>…</a:t>
                      </a:r>
                      <a:endParaRPr lang="ko-Kore-KR" altLang="en-US" dirty="0">
                        <a:latin typeface="Times New Roman" panose="02020603050405020304" pitchFamily="18" charset="0"/>
                        <a:ea typeface="AppleGothic" pitchFamily="2" charset="-127"/>
                        <a:cs typeface="Times New Roman" panose="02020603050405020304" pitchFamily="18" charset="0"/>
                      </a:endParaRPr>
                    </a:p>
                  </a:txBody>
                  <a:tcPr/>
                </a:tc>
                <a:tc>
                  <a:txBody>
                    <a:bodyPr/>
                    <a:lstStyle/>
                    <a:p>
                      <a:pPr algn="ctr"/>
                      <a:r>
                        <a:rPr lang="en-US" altLang="ko-Kore-KR" dirty="0">
                          <a:latin typeface="Times New Roman" panose="02020603050405020304" pitchFamily="18" charset="0"/>
                          <a:ea typeface="AppleGothic" pitchFamily="2" charset="-127"/>
                          <a:cs typeface="Times New Roman" panose="02020603050405020304" pitchFamily="18" charset="0"/>
                        </a:rPr>
                        <a:t>…</a:t>
                      </a:r>
                      <a:endParaRPr lang="ko-Kore-KR" altLang="en-US" dirty="0">
                        <a:latin typeface="Times New Roman" panose="02020603050405020304" pitchFamily="18" charset="0"/>
                        <a:ea typeface="AppleGothic" pitchFamily="2" charset="-127"/>
                        <a:cs typeface="Times New Roman" panose="02020603050405020304" pitchFamily="18" charset="0"/>
                      </a:endParaRPr>
                    </a:p>
                  </a:txBody>
                  <a:tcPr/>
                </a:tc>
                <a:tc>
                  <a:txBody>
                    <a:bodyPr/>
                    <a:lstStyle/>
                    <a:p>
                      <a:pPr algn="ctr"/>
                      <a:r>
                        <a:rPr lang="en-US" altLang="ko-Kore-KR" dirty="0">
                          <a:latin typeface="Times New Roman" panose="02020603050405020304" pitchFamily="18" charset="0"/>
                          <a:ea typeface="AppleGothic" pitchFamily="2" charset="-127"/>
                          <a:cs typeface="Times New Roman" panose="02020603050405020304" pitchFamily="18" charset="0"/>
                        </a:rPr>
                        <a:t>…</a:t>
                      </a:r>
                      <a:endParaRPr lang="ko-Kore-KR" altLang="en-US" dirty="0">
                        <a:latin typeface="Times New Roman" panose="02020603050405020304" pitchFamily="18" charset="0"/>
                        <a:ea typeface="AppleGothic" pitchFamily="2" charset="-127"/>
                        <a:cs typeface="Times New Roman" panose="02020603050405020304" pitchFamily="18" charset="0"/>
                      </a:endParaRPr>
                    </a:p>
                  </a:txBody>
                  <a:tcPr/>
                </a:tc>
                <a:tc>
                  <a:txBody>
                    <a:bodyPr/>
                    <a:lstStyle/>
                    <a:p>
                      <a:pPr algn="ctr"/>
                      <a:r>
                        <a:rPr lang="en-US" altLang="ko-Kore-KR" dirty="0">
                          <a:latin typeface="Times New Roman" panose="02020603050405020304" pitchFamily="18" charset="0"/>
                          <a:ea typeface="AppleGothic" pitchFamily="2" charset="-127"/>
                          <a:cs typeface="Times New Roman" panose="02020603050405020304" pitchFamily="18" charset="0"/>
                        </a:rPr>
                        <a:t>…</a:t>
                      </a:r>
                      <a:endParaRPr lang="ko-Kore-KR" altLang="en-US" dirty="0">
                        <a:latin typeface="Times New Roman" panose="02020603050405020304" pitchFamily="18" charset="0"/>
                        <a:ea typeface="AppleGothic" pitchFamily="2" charset="-127"/>
                        <a:cs typeface="Times New Roman" panose="02020603050405020304" pitchFamily="18" charset="0"/>
                      </a:endParaRPr>
                    </a:p>
                  </a:txBody>
                  <a:tcPr/>
                </a:tc>
                <a:tc>
                  <a:txBody>
                    <a:bodyPr/>
                    <a:lstStyle/>
                    <a:p>
                      <a:pPr algn="ctr"/>
                      <a:r>
                        <a:rPr lang="en-US" altLang="ko-Kore-KR" dirty="0">
                          <a:latin typeface="Times New Roman" panose="02020603050405020304" pitchFamily="18" charset="0"/>
                          <a:ea typeface="AppleGothic" pitchFamily="2" charset="-127"/>
                          <a:cs typeface="Times New Roman" panose="02020603050405020304" pitchFamily="18" charset="0"/>
                        </a:rPr>
                        <a:t>…</a:t>
                      </a:r>
                      <a:endParaRPr lang="ko-Kore-KR" altLang="en-US" dirty="0">
                        <a:latin typeface="Times New Roman" panose="02020603050405020304" pitchFamily="18" charset="0"/>
                        <a:ea typeface="AppleGothic" pitchFamily="2" charset="-127"/>
                        <a:cs typeface="Times New Roman" panose="02020603050405020304" pitchFamily="18" charset="0"/>
                      </a:endParaRPr>
                    </a:p>
                  </a:txBody>
                  <a:tcPr/>
                </a:tc>
                <a:tc>
                  <a:txBody>
                    <a:bodyPr/>
                    <a:lstStyle/>
                    <a:p>
                      <a:pPr algn="ctr"/>
                      <a:r>
                        <a:rPr lang="en-US" altLang="ko-Kore-KR" dirty="0">
                          <a:latin typeface="Times New Roman" panose="02020603050405020304" pitchFamily="18" charset="0"/>
                          <a:ea typeface="AppleGothic" pitchFamily="2" charset="-127"/>
                          <a:cs typeface="Times New Roman" panose="02020603050405020304" pitchFamily="18" charset="0"/>
                        </a:rPr>
                        <a:t>…</a:t>
                      </a:r>
                      <a:endParaRPr lang="ko-Kore-KR" altLang="en-US" dirty="0">
                        <a:latin typeface="Times New Roman" panose="02020603050405020304" pitchFamily="18" charset="0"/>
                        <a:ea typeface="AppleGothic" pitchFamily="2" charset="-127"/>
                        <a:cs typeface="Times New Roman" panose="02020603050405020304" pitchFamily="18" charset="0"/>
                      </a:endParaRPr>
                    </a:p>
                  </a:txBody>
                  <a:tcPr/>
                </a:tc>
                <a:tc>
                  <a:txBody>
                    <a:bodyPr/>
                    <a:lstStyle/>
                    <a:p>
                      <a:pPr algn="ctr"/>
                      <a:r>
                        <a:rPr lang="en-US" altLang="ko-Kore-KR" dirty="0">
                          <a:latin typeface="Times New Roman" panose="02020603050405020304" pitchFamily="18" charset="0"/>
                          <a:ea typeface="AppleGothic" pitchFamily="2" charset="-127"/>
                          <a:cs typeface="Times New Roman" panose="02020603050405020304" pitchFamily="18" charset="0"/>
                        </a:rPr>
                        <a:t>…</a:t>
                      </a:r>
                      <a:endParaRPr lang="ko-Kore-KR" altLang="en-US" dirty="0">
                        <a:latin typeface="Times New Roman" panose="02020603050405020304" pitchFamily="18" charset="0"/>
                        <a:ea typeface="AppleGothic" pitchFamily="2" charset="-127"/>
                        <a:cs typeface="Times New Roman" panose="02020603050405020304" pitchFamily="18" charset="0"/>
                      </a:endParaRPr>
                    </a:p>
                  </a:txBody>
                  <a:tcPr/>
                </a:tc>
                <a:tc>
                  <a:txBody>
                    <a:bodyPr/>
                    <a:lstStyle/>
                    <a:p>
                      <a:pPr algn="ctr"/>
                      <a:r>
                        <a:rPr lang="en-US" altLang="ko-Kore-KR" dirty="0">
                          <a:latin typeface="Times New Roman" panose="02020603050405020304" pitchFamily="18" charset="0"/>
                          <a:ea typeface="AppleGothic" pitchFamily="2" charset="-127"/>
                          <a:cs typeface="Times New Roman" panose="02020603050405020304" pitchFamily="18" charset="0"/>
                        </a:rPr>
                        <a:t>…</a:t>
                      </a:r>
                      <a:endParaRPr lang="ko-Kore-KR" altLang="en-US" dirty="0">
                        <a:latin typeface="Times New Roman" panose="02020603050405020304" pitchFamily="18" charset="0"/>
                        <a:ea typeface="AppleGothic" pitchFamily="2" charset="-127"/>
                        <a:cs typeface="Times New Roman" panose="02020603050405020304" pitchFamily="18" charset="0"/>
                      </a:endParaRPr>
                    </a:p>
                  </a:txBody>
                  <a:tcPr/>
                </a:tc>
                <a:tc>
                  <a:txBody>
                    <a:bodyPr/>
                    <a:lstStyle/>
                    <a:p>
                      <a:pPr algn="ctr"/>
                      <a:r>
                        <a:rPr lang="en-US" altLang="ko-Kore-KR" dirty="0">
                          <a:latin typeface="Times New Roman" panose="02020603050405020304" pitchFamily="18" charset="0"/>
                          <a:ea typeface="AppleGothic" pitchFamily="2" charset="-127"/>
                          <a:cs typeface="Times New Roman" panose="02020603050405020304" pitchFamily="18" charset="0"/>
                        </a:rPr>
                        <a:t>…</a:t>
                      </a:r>
                      <a:endParaRPr lang="ko-Kore-KR" altLang="en-US" dirty="0">
                        <a:latin typeface="Times New Roman" panose="02020603050405020304" pitchFamily="18" charset="0"/>
                        <a:ea typeface="AppleGothic" pitchFamily="2" charset="-127"/>
                        <a:cs typeface="Times New Roman" panose="02020603050405020304" pitchFamily="18" charset="0"/>
                      </a:endParaRPr>
                    </a:p>
                  </a:txBody>
                  <a:tcPr/>
                </a:tc>
                <a:tc>
                  <a:txBody>
                    <a:bodyPr/>
                    <a:lstStyle/>
                    <a:p>
                      <a:pPr algn="ctr"/>
                      <a:r>
                        <a:rPr lang="en-US" altLang="ko-Kore-KR" dirty="0">
                          <a:latin typeface="Times New Roman" panose="02020603050405020304" pitchFamily="18" charset="0"/>
                          <a:ea typeface="AppleGothic" pitchFamily="2" charset="-127"/>
                          <a:cs typeface="Times New Roman" panose="02020603050405020304" pitchFamily="18" charset="0"/>
                        </a:rPr>
                        <a:t>…</a:t>
                      </a:r>
                      <a:endParaRPr lang="ko-Kore-KR" altLang="en-US" dirty="0">
                        <a:latin typeface="Times New Roman" panose="02020603050405020304" pitchFamily="18" charset="0"/>
                        <a:ea typeface="AppleGothic" pitchFamily="2" charset="-127"/>
                        <a:cs typeface="Times New Roman" panose="02020603050405020304" pitchFamily="18" charset="0"/>
                      </a:endParaRPr>
                    </a:p>
                  </a:txBody>
                  <a:tcPr/>
                </a:tc>
                <a:tc>
                  <a:txBody>
                    <a:bodyPr/>
                    <a:lstStyle/>
                    <a:p>
                      <a:pPr algn="ctr"/>
                      <a:r>
                        <a:rPr lang="en-US" altLang="ko-Kore-KR" dirty="0">
                          <a:latin typeface="Times New Roman" panose="02020603050405020304" pitchFamily="18" charset="0"/>
                          <a:ea typeface="AppleGothic" pitchFamily="2" charset="-127"/>
                          <a:cs typeface="Times New Roman" panose="02020603050405020304" pitchFamily="18" charset="0"/>
                        </a:rPr>
                        <a:t>…</a:t>
                      </a:r>
                      <a:endParaRPr lang="ko-Kore-KR" altLang="en-US" dirty="0">
                        <a:latin typeface="Times New Roman" panose="02020603050405020304" pitchFamily="18" charset="0"/>
                        <a:ea typeface="AppleGothic" pitchFamily="2" charset="-127"/>
                        <a:cs typeface="Times New Roman" panose="02020603050405020304" pitchFamily="18" charset="0"/>
                      </a:endParaRPr>
                    </a:p>
                  </a:txBody>
                  <a:tcPr/>
                </a:tc>
                <a:tc>
                  <a:txBody>
                    <a:bodyPr/>
                    <a:lstStyle/>
                    <a:p>
                      <a:pPr algn="ctr"/>
                      <a:r>
                        <a:rPr lang="en-US" altLang="ko-Kore-KR" dirty="0">
                          <a:latin typeface="Times New Roman" panose="02020603050405020304" pitchFamily="18" charset="0"/>
                          <a:ea typeface="AppleGothic" pitchFamily="2" charset="-127"/>
                          <a:cs typeface="Times New Roman" panose="02020603050405020304" pitchFamily="18" charset="0"/>
                        </a:rPr>
                        <a:t>…</a:t>
                      </a:r>
                      <a:endParaRPr lang="ko-Kore-KR" altLang="en-US" dirty="0">
                        <a:latin typeface="Times New Roman" panose="02020603050405020304" pitchFamily="18" charset="0"/>
                        <a:ea typeface="AppleGothic" pitchFamily="2" charset="-127"/>
                        <a:cs typeface="Times New Roman" panose="02020603050405020304" pitchFamily="18" charset="0"/>
                      </a:endParaRPr>
                    </a:p>
                  </a:txBody>
                  <a:tcPr/>
                </a:tc>
                <a:extLst>
                  <a:ext uri="{0D108BD9-81ED-4DB2-BD59-A6C34878D82A}">
                    <a16:rowId xmlns:a16="http://schemas.microsoft.com/office/drawing/2014/main" val="3413157902"/>
                  </a:ext>
                </a:extLst>
              </a:tr>
            </a:tbl>
          </a:graphicData>
        </a:graphic>
      </p:graphicFrame>
      <p:sp>
        <p:nvSpPr>
          <p:cNvPr id="6" name="TextBox 5">
            <a:extLst>
              <a:ext uri="{FF2B5EF4-FFF2-40B4-BE49-F238E27FC236}">
                <a16:creationId xmlns:a16="http://schemas.microsoft.com/office/drawing/2014/main" id="{8A675B2D-D232-160C-FD88-7AC65F8E13A2}"/>
              </a:ext>
            </a:extLst>
          </p:cNvPr>
          <p:cNvSpPr txBox="1"/>
          <p:nvPr/>
        </p:nvSpPr>
        <p:spPr>
          <a:xfrm>
            <a:off x="523783" y="3045041"/>
            <a:ext cx="11230252"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ore-KR" b="1" dirty="0">
                <a:latin typeface="Times New Roman" panose="02020603050405020304" pitchFamily="18" charset="0"/>
                <a:cs typeface="Times New Roman" panose="02020603050405020304" pitchFamily="18" charset="0"/>
              </a:rPr>
              <a:t>Slug: </a:t>
            </a:r>
            <a:r>
              <a:rPr lang="en" altLang="ko-Kore-KR" sz="1800" dirty="0">
                <a:effectLst/>
                <a:latin typeface="TimesNewRomanPSMT"/>
              </a:rPr>
              <a:t>another name of a particular currency </a:t>
            </a:r>
            <a:endParaRPr lang="en" altLang="ko-Kore-KR" dirty="0"/>
          </a:p>
          <a:p>
            <a:pPr marL="285750" indent="-285750">
              <a:buFont typeface="Arial" panose="020B0604020202020204" pitchFamily="34" charset="0"/>
              <a:buChar char="•"/>
            </a:pPr>
            <a:r>
              <a:rPr kumimoji="1" lang="en-US" altLang="ko-Kore-KR" b="1" dirty="0">
                <a:latin typeface="Times New Roman" panose="02020603050405020304" pitchFamily="18" charset="0"/>
                <a:cs typeface="Times New Roman" panose="02020603050405020304" pitchFamily="18" charset="0"/>
              </a:rPr>
              <a:t>Symbol: </a:t>
            </a:r>
            <a:r>
              <a:rPr lang="en" altLang="ko-Kore-KR" sz="1800" dirty="0">
                <a:effectLst/>
                <a:latin typeface="TimesNewRomanPSMT"/>
              </a:rPr>
              <a:t>an identifier symbol </a:t>
            </a:r>
            <a:endParaRPr lang="en" altLang="ko-Kore-KR" dirty="0"/>
          </a:p>
          <a:p>
            <a:pPr marL="285750" indent="-285750">
              <a:buFont typeface="Arial" panose="020B0604020202020204" pitchFamily="34" charset="0"/>
              <a:buChar char="•"/>
            </a:pPr>
            <a:r>
              <a:rPr kumimoji="1" lang="en-US" altLang="ko-Kore-KR" b="1" dirty="0" err="1">
                <a:latin typeface="Times New Roman" panose="02020603050405020304" pitchFamily="18" charset="0"/>
                <a:cs typeface="Times New Roman" panose="02020603050405020304" pitchFamily="18" charset="0"/>
              </a:rPr>
              <a:t>Ranknow</a:t>
            </a:r>
            <a:r>
              <a:rPr kumimoji="1" lang="en-US" altLang="ko-Kore-KR" b="1" dirty="0">
                <a:latin typeface="Times New Roman" panose="02020603050405020304" pitchFamily="18" charset="0"/>
                <a:cs typeface="Times New Roman" panose="02020603050405020304" pitchFamily="18" charset="0"/>
              </a:rPr>
              <a:t>: </a:t>
            </a:r>
            <a:r>
              <a:rPr lang="en" altLang="ko-Kore-KR" sz="1800" dirty="0">
                <a:effectLst/>
                <a:latin typeface="TimesNewRomanPSMT"/>
              </a:rPr>
              <a:t>the current rank of cryptocurrency </a:t>
            </a:r>
            <a:endParaRPr lang="en" altLang="ko-Kore-KR" dirty="0"/>
          </a:p>
          <a:p>
            <a:pPr marL="285750" indent="-285750">
              <a:buFont typeface="Arial" panose="020B0604020202020204" pitchFamily="34" charset="0"/>
              <a:buChar char="•"/>
            </a:pPr>
            <a:r>
              <a:rPr kumimoji="1" lang="en-US" altLang="ko-Kore-KR" b="1" dirty="0">
                <a:latin typeface="Times New Roman" panose="02020603050405020304" pitchFamily="18" charset="0"/>
                <a:cs typeface="Times New Roman" panose="02020603050405020304" pitchFamily="18" charset="0"/>
              </a:rPr>
              <a:t>Open: </a:t>
            </a:r>
            <a:r>
              <a:rPr lang="en" altLang="ko-Kore-KR" sz="1800" dirty="0">
                <a:effectLst/>
                <a:latin typeface="TimesNewRomanPSMT"/>
              </a:rPr>
              <a:t>starting price of a particular date </a:t>
            </a:r>
            <a:endParaRPr lang="en" altLang="ko-Kore-KR" dirty="0"/>
          </a:p>
          <a:p>
            <a:pPr marL="285750" indent="-285750">
              <a:buFont typeface="Arial" panose="020B0604020202020204" pitchFamily="34" charset="0"/>
              <a:buChar char="•"/>
            </a:pPr>
            <a:r>
              <a:rPr kumimoji="1" lang="en-US" altLang="ko-Kore-KR" b="1" dirty="0">
                <a:latin typeface="Times New Roman" panose="02020603050405020304" pitchFamily="18" charset="0"/>
                <a:cs typeface="Times New Roman" panose="02020603050405020304" pitchFamily="18" charset="0"/>
              </a:rPr>
              <a:t>High: </a:t>
            </a:r>
            <a:r>
              <a:rPr lang="en" altLang="ko-Kore-KR" sz="1800" dirty="0">
                <a:effectLst/>
                <a:latin typeface="TimesNewRomanPSMT"/>
              </a:rPr>
              <a:t>the highest price of a particular date </a:t>
            </a:r>
            <a:endParaRPr lang="en" altLang="ko-Kore-KR" dirty="0"/>
          </a:p>
          <a:p>
            <a:pPr marL="285750" indent="-285750">
              <a:buFont typeface="Arial" panose="020B0604020202020204" pitchFamily="34" charset="0"/>
              <a:buChar char="•"/>
            </a:pPr>
            <a:r>
              <a:rPr kumimoji="1" lang="en-US" altLang="ko-Kore-KR" b="1" dirty="0">
                <a:latin typeface="Times New Roman" panose="02020603050405020304" pitchFamily="18" charset="0"/>
                <a:cs typeface="Times New Roman" panose="02020603050405020304" pitchFamily="18" charset="0"/>
              </a:rPr>
              <a:t>Close: </a:t>
            </a:r>
            <a:r>
              <a:rPr lang="en" altLang="ko-Kore-KR" sz="1800" dirty="0">
                <a:effectLst/>
                <a:latin typeface="TimesNewRomanPSMT"/>
              </a:rPr>
              <a:t>the value at end of the day </a:t>
            </a:r>
            <a:endParaRPr lang="en" altLang="ko-Kore-KR" dirty="0"/>
          </a:p>
          <a:p>
            <a:pPr marL="285750" indent="-285750">
              <a:buFont typeface="Arial" panose="020B0604020202020204" pitchFamily="34" charset="0"/>
              <a:buChar char="•"/>
            </a:pPr>
            <a:r>
              <a:rPr kumimoji="1" lang="en-US" altLang="ko-Kore-KR" b="1" dirty="0">
                <a:latin typeface="Times New Roman" panose="02020603050405020304" pitchFamily="18" charset="0"/>
                <a:cs typeface="Times New Roman" panose="02020603050405020304" pitchFamily="18" charset="0"/>
              </a:rPr>
              <a:t>Volume: </a:t>
            </a:r>
            <a:r>
              <a:rPr lang="en" altLang="ko-Kore-KR" sz="1800" dirty="0">
                <a:effectLst/>
                <a:latin typeface="TimesNewRomanPSMT"/>
              </a:rPr>
              <a:t>the quantity of transaction in a day </a:t>
            </a:r>
            <a:endParaRPr lang="en" altLang="ko-Kore-KR" dirty="0"/>
          </a:p>
          <a:p>
            <a:pPr marL="285750" indent="-285750">
              <a:buFont typeface="Arial" panose="020B0604020202020204" pitchFamily="34" charset="0"/>
              <a:buChar char="•"/>
            </a:pPr>
            <a:r>
              <a:rPr kumimoji="1" lang="en-US" altLang="ko-Kore-KR" b="1" dirty="0">
                <a:latin typeface="Times New Roman" panose="02020603050405020304" pitchFamily="18" charset="0"/>
                <a:cs typeface="Times New Roman" panose="02020603050405020304" pitchFamily="18" charset="0"/>
              </a:rPr>
              <a:t>Market: </a:t>
            </a:r>
            <a:r>
              <a:rPr lang="en" altLang="ko-Kore-KR" sz="1800" dirty="0">
                <a:effectLst/>
                <a:latin typeface="TimesNewRomanPSMT"/>
              </a:rPr>
              <a:t>the total value of the market in a day </a:t>
            </a:r>
            <a:endParaRPr lang="en" altLang="ko-Kore-KR" dirty="0"/>
          </a:p>
          <a:p>
            <a:pPr marL="285750" indent="-285750">
              <a:buFont typeface="Arial" panose="020B0604020202020204" pitchFamily="34" charset="0"/>
              <a:buChar char="•"/>
            </a:pPr>
            <a:r>
              <a:rPr kumimoji="1" lang="en-US" altLang="ko-Kore-KR" b="1" dirty="0" err="1">
                <a:latin typeface="Times New Roman" panose="02020603050405020304" pitchFamily="18" charset="0"/>
                <a:cs typeface="Times New Roman" panose="02020603050405020304" pitchFamily="18" charset="0"/>
              </a:rPr>
              <a:t>Close_ratio</a:t>
            </a:r>
            <a:r>
              <a:rPr kumimoji="1" lang="en-US" altLang="ko-Kore-KR" b="1" dirty="0">
                <a:latin typeface="Times New Roman" panose="02020603050405020304" pitchFamily="18" charset="0"/>
                <a:cs typeface="Times New Roman" panose="02020603050405020304" pitchFamily="18" charset="0"/>
              </a:rPr>
              <a:t>: </a:t>
            </a:r>
            <a:r>
              <a:rPr lang="en" altLang="ko-Kore-KR" sz="1800" dirty="0">
                <a:effectLst/>
                <a:latin typeface="TimesNewRomanPSMT"/>
              </a:rPr>
              <a:t>the daily close rate, min-maxed with the high and low values for the day</a:t>
            </a:r>
            <a:endParaRPr lang="en" altLang="ko-Kore-KR" dirty="0"/>
          </a:p>
          <a:p>
            <a:r>
              <a:rPr kumimoji="1" lang="en-US" altLang="ko-Kore-KR" b="1" dirty="0">
                <a:latin typeface="Times New Roman" panose="02020603050405020304" pitchFamily="18" charset="0"/>
                <a:cs typeface="Times New Roman" panose="02020603050405020304" pitchFamily="18" charset="0"/>
              </a:rPr>
              <a:t>     </a:t>
            </a:r>
            <a:r>
              <a:rPr lang="en" altLang="ko-Kore-KR" sz="1800" dirty="0" err="1">
                <a:effectLst/>
                <a:latin typeface="TimesNewRomanPSMT"/>
              </a:rPr>
              <a:t>close_ratio</a:t>
            </a:r>
            <a:r>
              <a:rPr lang="en" altLang="ko-Kore-KR" sz="1800" dirty="0">
                <a:effectLst/>
                <a:latin typeface="TimesNewRomanPSMT"/>
              </a:rPr>
              <a:t> = (close-low)/(high-low) </a:t>
            </a:r>
            <a:endParaRPr lang="en" altLang="ko-Kore-KR" dirty="0"/>
          </a:p>
          <a:p>
            <a:pPr marL="285750" indent="-285750">
              <a:buFont typeface="Arial" panose="020B0604020202020204" pitchFamily="34" charset="0"/>
              <a:buChar char="•"/>
            </a:pPr>
            <a:r>
              <a:rPr kumimoji="1" lang="en-US" altLang="ko-Kore-KR" b="1" dirty="0">
                <a:latin typeface="Times New Roman" panose="02020603050405020304" pitchFamily="18" charset="0"/>
                <a:cs typeface="Times New Roman" panose="02020603050405020304" pitchFamily="18" charset="0"/>
              </a:rPr>
              <a:t>Spread: </a:t>
            </a:r>
            <a:r>
              <a:rPr kumimoji="1" lang="en-US" altLang="ko-Kore-KR" dirty="0">
                <a:latin typeface="Times New Roman" panose="02020603050405020304" pitchFamily="18" charset="0"/>
                <a:cs typeface="Times New Roman" panose="02020603050405020304" pitchFamily="18" charset="0"/>
              </a:rPr>
              <a:t>t</a:t>
            </a:r>
            <a:r>
              <a:rPr lang="en" altLang="ko-Kore-KR" sz="1800" dirty="0">
                <a:effectLst/>
                <a:latin typeface="TimesNewRomanPSMT"/>
              </a:rPr>
              <a:t>he difference between the high and low value in day </a:t>
            </a:r>
            <a:endParaRPr lang="en" altLang="ko-Kore-KR" dirty="0"/>
          </a:p>
        </p:txBody>
      </p:sp>
    </p:spTree>
    <p:extLst>
      <p:ext uri="{BB962C8B-B14F-4D97-AF65-F5344CB8AC3E}">
        <p14:creationId xmlns:p14="http://schemas.microsoft.com/office/powerpoint/2010/main" val="3157914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130606" y="276870"/>
            <a:ext cx="3291286" cy="523220"/>
          </a:xfrm>
          <a:prstGeom prst="rect">
            <a:avLst/>
          </a:prstGeom>
          <a:noFill/>
        </p:spPr>
        <p:txBody>
          <a:bodyPr wrap="none" rtlCol="0">
            <a:spAutoFit/>
          </a:bodyPr>
          <a:lstStyle/>
          <a:p>
            <a:r>
              <a:rPr lang="en-US" altLang="ko-KR" sz="2800" b="1" dirty="0">
                <a:solidFill>
                  <a:schemeClr val="bg1">
                    <a:lumMod val="95000"/>
                  </a:schemeClr>
                </a:solidFill>
                <a:latin typeface="Times New Roman" panose="02020603050405020304" pitchFamily="18" charset="0"/>
                <a:ea typeface="나눔스퀘어 Light" panose="020B0600000101010101" pitchFamily="50" charset="-127"/>
                <a:cs typeface="Times New Roman" panose="02020603050405020304" pitchFamily="18" charset="0"/>
              </a:rPr>
              <a:t>Additional Columns</a:t>
            </a:r>
            <a:endParaRPr lang="ko-KR" altLang="en-US" sz="2800" dirty="0">
              <a:solidFill>
                <a:schemeClr val="bg1">
                  <a:lumMod val="95000"/>
                </a:schemeClr>
              </a:solidFill>
              <a:latin typeface="Times New Roman" panose="02020603050405020304" pitchFamily="18" charset="0"/>
              <a:ea typeface="나눔스퀘어 Light" panose="020B0600000101010101" pitchFamily="50" charset="-127"/>
              <a:cs typeface="Times New Roman" panose="02020603050405020304" pitchFamily="18" charset="0"/>
            </a:endParaRPr>
          </a:p>
        </p:txBody>
      </p:sp>
      <p:sp>
        <p:nvSpPr>
          <p:cNvPr id="6" name="TextBox 5">
            <a:extLst>
              <a:ext uri="{FF2B5EF4-FFF2-40B4-BE49-F238E27FC236}">
                <a16:creationId xmlns:a16="http://schemas.microsoft.com/office/drawing/2014/main" id="{8A675B2D-D232-160C-FD88-7AC65F8E13A2}"/>
              </a:ext>
            </a:extLst>
          </p:cNvPr>
          <p:cNvSpPr txBox="1"/>
          <p:nvPr/>
        </p:nvSpPr>
        <p:spPr>
          <a:xfrm>
            <a:off x="480874" y="1782996"/>
            <a:ext cx="7500151" cy="1477328"/>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ore-KR" b="1" dirty="0" err="1">
                <a:latin typeface="Times New Roman" panose="02020603050405020304" pitchFamily="18" charset="0"/>
                <a:cs typeface="Times New Roman" panose="02020603050405020304" pitchFamily="18" charset="0"/>
              </a:rPr>
              <a:t>Hlc_average</a:t>
            </a:r>
            <a:r>
              <a:rPr kumimoji="1" lang="en-US" altLang="ko-Kore-KR" b="1" dirty="0">
                <a:latin typeface="Times New Roman" panose="02020603050405020304" pitchFamily="18" charset="0"/>
                <a:cs typeface="Times New Roman" panose="02020603050405020304" pitchFamily="18" charset="0"/>
              </a:rPr>
              <a:t>: </a:t>
            </a:r>
            <a:r>
              <a:rPr lang="en" altLang="ko-Kore-KR" sz="1800" dirty="0">
                <a:effectLst/>
                <a:latin typeface="TimesNewRomanPSMT"/>
              </a:rPr>
              <a:t>the average of high, low, and close values of a day </a:t>
            </a:r>
            <a:endParaRPr lang="en" altLang="ko-Kore-KR" dirty="0"/>
          </a:p>
          <a:p>
            <a:r>
              <a:rPr kumimoji="1" lang="en-US" altLang="ko-Kore-KR" b="1" dirty="0">
                <a:latin typeface="Times New Roman" panose="02020603050405020304" pitchFamily="18" charset="0"/>
                <a:cs typeface="Times New Roman" panose="02020603050405020304" pitchFamily="18" charset="0"/>
              </a:rPr>
              <a:t>     </a:t>
            </a:r>
            <a:r>
              <a:rPr lang="en" altLang="ko-Kore-KR" sz="1800" dirty="0" err="1">
                <a:effectLst/>
                <a:latin typeface="TimesNewRomanPSMT"/>
              </a:rPr>
              <a:t>hlc_average</a:t>
            </a:r>
            <a:r>
              <a:rPr lang="en" altLang="ko-Kore-KR" sz="1800" dirty="0">
                <a:effectLst/>
                <a:latin typeface="TimesNewRomanPSMT"/>
              </a:rPr>
              <a:t>=(</a:t>
            </a:r>
            <a:r>
              <a:rPr lang="en" altLang="ko-Kore-KR" sz="1800" dirty="0" err="1">
                <a:effectLst/>
                <a:latin typeface="TimesNewRomanPSMT"/>
              </a:rPr>
              <a:t>high+low+close</a:t>
            </a:r>
            <a:r>
              <a:rPr lang="en" altLang="ko-Kore-KR" sz="1800" dirty="0">
                <a:effectLst/>
                <a:latin typeface="TimesNewRomanPSMT"/>
              </a:rPr>
              <a:t>)/3 </a:t>
            </a:r>
            <a:endParaRPr lang="en" altLang="ko-Kore-KR" dirty="0"/>
          </a:p>
          <a:p>
            <a:pPr marL="285750" indent="-285750">
              <a:buFont typeface="Arial" panose="020B0604020202020204" pitchFamily="34" charset="0"/>
              <a:buChar char="•"/>
            </a:pPr>
            <a:r>
              <a:rPr kumimoji="1" lang="en-US" altLang="ko-Kore-KR" b="1" dirty="0" err="1">
                <a:latin typeface="Times New Roman" panose="02020603050405020304" pitchFamily="18" charset="0"/>
                <a:cs typeface="Times New Roman" panose="02020603050405020304" pitchFamily="18" charset="0"/>
              </a:rPr>
              <a:t>Ohlc_average</a:t>
            </a:r>
            <a:r>
              <a:rPr kumimoji="1" lang="en-US" altLang="ko-Kore-KR" b="1" dirty="0">
                <a:latin typeface="Times New Roman" panose="02020603050405020304" pitchFamily="18" charset="0"/>
                <a:cs typeface="Times New Roman" panose="02020603050405020304" pitchFamily="18" charset="0"/>
              </a:rPr>
              <a:t>: </a:t>
            </a:r>
            <a:r>
              <a:rPr lang="en" altLang="ko-Kore-KR" sz="1800" dirty="0">
                <a:effectLst/>
                <a:latin typeface="TimesNewRomanPSMT"/>
              </a:rPr>
              <a:t>the average of the open, high, low, and close values of a day </a:t>
            </a:r>
            <a:endParaRPr lang="en" altLang="ko-Kore-KR" dirty="0"/>
          </a:p>
          <a:p>
            <a:r>
              <a:rPr kumimoji="1" lang="en-US" altLang="ko-Kore-KR" b="1" dirty="0">
                <a:latin typeface="Times New Roman" panose="02020603050405020304" pitchFamily="18" charset="0"/>
                <a:cs typeface="Times New Roman" panose="02020603050405020304" pitchFamily="18" charset="0"/>
              </a:rPr>
              <a:t>     </a:t>
            </a:r>
            <a:r>
              <a:rPr lang="en" altLang="ko-Kore-KR" sz="1800" dirty="0" err="1">
                <a:effectLst/>
                <a:latin typeface="TimesNewRomanPSMT"/>
              </a:rPr>
              <a:t>ohlc_average</a:t>
            </a:r>
            <a:r>
              <a:rPr lang="en" altLang="ko-Kore-KR" sz="1800" dirty="0">
                <a:effectLst/>
                <a:latin typeface="TimesNewRomanPSMT"/>
              </a:rPr>
              <a:t>=(</a:t>
            </a:r>
            <a:r>
              <a:rPr lang="en" altLang="ko-Kore-KR" sz="1800" dirty="0" err="1">
                <a:effectLst/>
                <a:latin typeface="TimesNewRomanPSMT"/>
              </a:rPr>
              <a:t>open+high+low+close</a:t>
            </a:r>
            <a:r>
              <a:rPr lang="en" altLang="ko-Kore-KR" sz="1800" dirty="0">
                <a:effectLst/>
                <a:latin typeface="TimesNewRomanPSMT"/>
              </a:rPr>
              <a:t>)/4 </a:t>
            </a:r>
            <a:endParaRPr lang="en" altLang="ko-Kore-KR" dirty="0"/>
          </a:p>
          <a:p>
            <a:endParaRPr lang="en" altLang="ko-Kore-KR" dirty="0"/>
          </a:p>
        </p:txBody>
      </p:sp>
      <p:sp>
        <p:nvSpPr>
          <p:cNvPr id="7" name="TextBox 6">
            <a:extLst>
              <a:ext uri="{FF2B5EF4-FFF2-40B4-BE49-F238E27FC236}">
                <a16:creationId xmlns:a16="http://schemas.microsoft.com/office/drawing/2014/main" id="{5022C41D-80B3-40DE-399E-60966E0E3463}"/>
              </a:ext>
            </a:extLst>
          </p:cNvPr>
          <p:cNvSpPr txBox="1"/>
          <p:nvPr/>
        </p:nvSpPr>
        <p:spPr>
          <a:xfrm>
            <a:off x="480874" y="1382886"/>
            <a:ext cx="6328299" cy="400110"/>
          </a:xfrm>
          <a:prstGeom prst="rect">
            <a:avLst/>
          </a:prstGeom>
          <a:noFill/>
        </p:spPr>
        <p:txBody>
          <a:bodyPr wrap="square">
            <a:spAutoFit/>
          </a:bodyPr>
          <a:lstStyle/>
          <a:p>
            <a:r>
              <a:rPr lang="en" altLang="ko-Kore-KR" sz="2000" b="1" dirty="0">
                <a:effectLst/>
                <a:latin typeface="TimesNewRomanPSMT"/>
              </a:rPr>
              <a:t>To find significant differences in </a:t>
            </a:r>
            <a:r>
              <a:rPr lang="en" altLang="ko-Kore-KR" sz="2000" b="1" dirty="0">
                <a:latin typeface="TimesNewRomanPSMT"/>
              </a:rPr>
              <a:t>the</a:t>
            </a:r>
            <a:r>
              <a:rPr lang="en" altLang="ko-Kore-KR" sz="2000" b="1" dirty="0">
                <a:effectLst/>
                <a:latin typeface="TimesNewRomanPSMT"/>
              </a:rPr>
              <a:t> experimental result, </a:t>
            </a:r>
            <a:endParaRPr lang="en" altLang="ko-Kore-KR" sz="2000" b="1" dirty="0"/>
          </a:p>
        </p:txBody>
      </p:sp>
    </p:spTree>
    <p:extLst>
      <p:ext uri="{BB962C8B-B14F-4D97-AF65-F5344CB8AC3E}">
        <p14:creationId xmlns:p14="http://schemas.microsoft.com/office/powerpoint/2010/main" val="4287806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130606" y="276870"/>
            <a:ext cx="3717108" cy="523220"/>
          </a:xfrm>
          <a:prstGeom prst="rect">
            <a:avLst/>
          </a:prstGeom>
          <a:noFill/>
        </p:spPr>
        <p:txBody>
          <a:bodyPr wrap="none" rtlCol="0">
            <a:spAutoFit/>
          </a:bodyPr>
          <a:lstStyle/>
          <a:p>
            <a:r>
              <a:rPr lang="en-US" altLang="ko-KR" sz="2800" b="1" dirty="0">
                <a:solidFill>
                  <a:schemeClr val="bg1">
                    <a:lumMod val="95000"/>
                  </a:schemeClr>
                </a:solidFill>
                <a:latin typeface="Times New Roman" panose="02020603050405020304" pitchFamily="18" charset="0"/>
                <a:ea typeface="나눔스퀘어 Light" panose="020B0600000101010101" pitchFamily="50" charset="-127"/>
                <a:cs typeface="Times New Roman" panose="02020603050405020304" pitchFamily="18" charset="0"/>
              </a:rPr>
              <a:t>Data Analysis Methods</a:t>
            </a:r>
            <a:endParaRPr lang="ko-KR" altLang="en-US" sz="2800" dirty="0">
              <a:solidFill>
                <a:schemeClr val="bg1">
                  <a:lumMod val="95000"/>
                </a:schemeClr>
              </a:solidFill>
              <a:latin typeface="Times New Roman" panose="02020603050405020304" pitchFamily="18" charset="0"/>
              <a:ea typeface="나눔스퀘어 Light" panose="020B0600000101010101" pitchFamily="50" charset="-127"/>
              <a:cs typeface="Times New Roman" panose="02020603050405020304" pitchFamily="18" charset="0"/>
            </a:endParaRPr>
          </a:p>
        </p:txBody>
      </p:sp>
      <p:sp>
        <p:nvSpPr>
          <p:cNvPr id="6" name="TextBox 5">
            <a:extLst>
              <a:ext uri="{FF2B5EF4-FFF2-40B4-BE49-F238E27FC236}">
                <a16:creationId xmlns:a16="http://schemas.microsoft.com/office/drawing/2014/main" id="{8A675B2D-D232-160C-FD88-7AC65F8E13A2}"/>
              </a:ext>
            </a:extLst>
          </p:cNvPr>
          <p:cNvSpPr txBox="1"/>
          <p:nvPr/>
        </p:nvSpPr>
        <p:spPr>
          <a:xfrm>
            <a:off x="480874" y="1782996"/>
            <a:ext cx="7500151"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ore-KR" b="1" dirty="0">
                <a:latin typeface="Times New Roman" panose="02020603050405020304" pitchFamily="18" charset="0"/>
                <a:cs typeface="Times New Roman" panose="02020603050405020304" pitchFamily="18" charset="0"/>
              </a:rPr>
              <a:t>Linear Regression</a:t>
            </a:r>
          </a:p>
          <a:p>
            <a:pPr marL="285750" indent="-285750">
              <a:buFont typeface="Arial" panose="020B0604020202020204" pitchFamily="34" charset="0"/>
              <a:buChar char="•"/>
            </a:pPr>
            <a:r>
              <a:rPr kumimoji="1" lang="en-US" altLang="ko-Kore-KR" b="1" dirty="0">
                <a:latin typeface="Times New Roman" panose="02020603050405020304" pitchFamily="18" charset="0"/>
                <a:cs typeface="Times New Roman" panose="02020603050405020304" pitchFamily="18" charset="0"/>
              </a:rPr>
              <a:t>Random Forest Regressor</a:t>
            </a:r>
          </a:p>
          <a:p>
            <a:pPr marL="285750" indent="-285750">
              <a:buFont typeface="Arial" panose="020B0604020202020204" pitchFamily="34" charset="0"/>
              <a:buChar char="•"/>
            </a:pPr>
            <a:r>
              <a:rPr kumimoji="1" lang="en-US" altLang="ko-Kore-KR" b="1" dirty="0">
                <a:latin typeface="Times New Roman" panose="02020603050405020304" pitchFamily="18" charset="0"/>
                <a:cs typeface="Times New Roman" panose="02020603050405020304" pitchFamily="18" charset="0"/>
              </a:rPr>
              <a:t>Gradient Boosting Regressor</a:t>
            </a:r>
          </a:p>
          <a:p>
            <a:pPr marL="285750" indent="-285750">
              <a:buFont typeface="Arial" panose="020B0604020202020204" pitchFamily="34" charset="0"/>
              <a:buChar char="•"/>
            </a:pPr>
            <a:r>
              <a:rPr kumimoji="1" lang="en-US" altLang="ko-Kore-KR" b="1" dirty="0" err="1">
                <a:latin typeface="Times New Roman" panose="02020603050405020304" pitchFamily="18" charset="0"/>
                <a:cs typeface="Times New Roman" panose="02020603050405020304" pitchFamily="18" charset="0"/>
              </a:rPr>
              <a:t>XGBoost</a:t>
            </a:r>
            <a:endParaRPr lang="en" altLang="ko-Kore-KR" dirty="0"/>
          </a:p>
        </p:txBody>
      </p:sp>
      <p:sp>
        <p:nvSpPr>
          <p:cNvPr id="7" name="TextBox 6">
            <a:extLst>
              <a:ext uri="{FF2B5EF4-FFF2-40B4-BE49-F238E27FC236}">
                <a16:creationId xmlns:a16="http://schemas.microsoft.com/office/drawing/2014/main" id="{5022C41D-80B3-40DE-399E-60966E0E3463}"/>
              </a:ext>
            </a:extLst>
          </p:cNvPr>
          <p:cNvSpPr txBox="1"/>
          <p:nvPr/>
        </p:nvSpPr>
        <p:spPr>
          <a:xfrm>
            <a:off x="480874" y="1382886"/>
            <a:ext cx="6328299" cy="400110"/>
          </a:xfrm>
          <a:prstGeom prst="rect">
            <a:avLst/>
          </a:prstGeom>
          <a:noFill/>
        </p:spPr>
        <p:txBody>
          <a:bodyPr wrap="square">
            <a:spAutoFit/>
          </a:bodyPr>
          <a:lstStyle/>
          <a:p>
            <a:r>
              <a:rPr lang="en" altLang="ko-Kore-KR" sz="2000" b="1" dirty="0">
                <a:latin typeface="TimesNewRomanPSMT"/>
              </a:rPr>
              <a:t>Machine learning algorithms</a:t>
            </a:r>
            <a:endParaRPr lang="en" altLang="ko-Kore-KR" sz="2000" b="1" dirty="0"/>
          </a:p>
        </p:txBody>
      </p:sp>
      <p:sp>
        <p:nvSpPr>
          <p:cNvPr id="4" name="TextBox 3">
            <a:extLst>
              <a:ext uri="{FF2B5EF4-FFF2-40B4-BE49-F238E27FC236}">
                <a16:creationId xmlns:a16="http://schemas.microsoft.com/office/drawing/2014/main" id="{0D2E6693-59F1-5CAF-98BB-66C6EA99D1B0}"/>
              </a:ext>
            </a:extLst>
          </p:cNvPr>
          <p:cNvSpPr txBox="1"/>
          <p:nvPr/>
        </p:nvSpPr>
        <p:spPr>
          <a:xfrm>
            <a:off x="480874" y="3613275"/>
            <a:ext cx="7500151"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ore-KR" b="1" dirty="0">
                <a:latin typeface="Times New Roman" panose="02020603050405020304" pitchFamily="18" charset="0"/>
                <a:cs typeface="Times New Roman" panose="02020603050405020304" pitchFamily="18" charset="0"/>
              </a:rPr>
              <a:t>R-square, Mean Absolute Error, and Mean Squared Error </a:t>
            </a:r>
            <a:r>
              <a:rPr kumimoji="1" lang="en-US" altLang="ko-Kore-KR" dirty="0" err="1">
                <a:latin typeface="Times New Roman" panose="02020603050405020304" pitchFamily="18" charset="0"/>
                <a:cs typeface="Times New Roman" panose="02020603050405020304" pitchFamily="18" charset="0"/>
              </a:rPr>
              <a:t>caculated</a:t>
            </a:r>
            <a:r>
              <a:rPr kumimoji="1" lang="en-US" altLang="ko-Kore-KR" b="1" dirty="0">
                <a:latin typeface="Times New Roman" panose="02020603050405020304" pitchFamily="18" charset="0"/>
                <a:cs typeface="Times New Roman" panose="02020603050405020304" pitchFamily="18" charset="0"/>
              </a:rPr>
              <a:t> </a:t>
            </a:r>
            <a:r>
              <a:rPr lang="en" altLang="ko-Kore-KR" sz="1800" dirty="0">
                <a:effectLst/>
                <a:latin typeface="TimesNewRomanPSMT"/>
              </a:rPr>
              <a:t>for checking the performance and accuracy of the trained model </a:t>
            </a:r>
            <a:endParaRPr lang="en" altLang="ko-Kore-KR" dirty="0"/>
          </a:p>
          <a:p>
            <a:pPr marL="285750" indent="-285750">
              <a:buFont typeface="Arial" panose="020B0604020202020204" pitchFamily="34" charset="0"/>
              <a:buChar char="•"/>
            </a:pPr>
            <a:r>
              <a:rPr kumimoji="1" lang="en-US" altLang="ko-Kore-KR" dirty="0">
                <a:latin typeface="Times New Roman" panose="02020603050405020304" pitchFamily="18" charset="0"/>
                <a:cs typeface="Times New Roman" panose="02020603050405020304" pitchFamily="18" charset="0"/>
              </a:rPr>
              <a:t>Checks</a:t>
            </a:r>
            <a:r>
              <a:rPr kumimoji="1" lang="en-US" altLang="ko-Kore-KR" b="1" dirty="0">
                <a:latin typeface="Times New Roman" panose="02020603050405020304" pitchFamily="18" charset="0"/>
                <a:cs typeface="Times New Roman" panose="02020603050405020304" pitchFamily="18" charset="0"/>
              </a:rPr>
              <a:t> </a:t>
            </a:r>
            <a:r>
              <a:rPr lang="en" altLang="ko-Kore-KR" sz="1800" b="1" dirty="0">
                <a:effectLst/>
                <a:latin typeface="TimesNewRomanPSMT"/>
              </a:rPr>
              <a:t>which one of the algorithms is giving the best result</a:t>
            </a:r>
            <a:endParaRPr lang="en" altLang="ko-Kore-KR" b="1" dirty="0"/>
          </a:p>
          <a:p>
            <a:pPr marL="285750" indent="-285750">
              <a:buFont typeface="Arial" panose="020B0604020202020204" pitchFamily="34" charset="0"/>
              <a:buChar char="•"/>
            </a:pPr>
            <a:endParaRPr kumimoji="1" lang="en-US" altLang="ko-Kore-KR"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0B454E1-AAF6-EB9F-C7F5-023E4FFFD4CA}"/>
              </a:ext>
            </a:extLst>
          </p:cNvPr>
          <p:cNvSpPr txBox="1"/>
          <p:nvPr/>
        </p:nvSpPr>
        <p:spPr>
          <a:xfrm>
            <a:off x="480874" y="3213165"/>
            <a:ext cx="6328299" cy="400110"/>
          </a:xfrm>
          <a:prstGeom prst="rect">
            <a:avLst/>
          </a:prstGeom>
          <a:noFill/>
        </p:spPr>
        <p:txBody>
          <a:bodyPr wrap="square">
            <a:spAutoFit/>
          </a:bodyPr>
          <a:lstStyle/>
          <a:p>
            <a:r>
              <a:rPr lang="en" altLang="ko-Kore-KR" sz="2000" b="1" dirty="0">
                <a:latin typeface="TimesNewRomanPSMT"/>
              </a:rPr>
              <a:t>For every algorithms, </a:t>
            </a:r>
            <a:endParaRPr lang="en" altLang="ko-Kore-KR" sz="2000" b="1" dirty="0"/>
          </a:p>
        </p:txBody>
      </p:sp>
    </p:spTree>
    <p:extLst>
      <p:ext uri="{BB962C8B-B14F-4D97-AF65-F5344CB8AC3E}">
        <p14:creationId xmlns:p14="http://schemas.microsoft.com/office/powerpoint/2010/main" val="714939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5860900" cy="646331"/>
          </a:xfrm>
          <a:prstGeom prst="rect">
            <a:avLst/>
          </a:prstGeom>
          <a:noFill/>
        </p:spPr>
        <p:txBody>
          <a:bodyPr wrap="none" rtlCol="0">
            <a:spAutoFit/>
          </a:bodyPr>
          <a:lstStyle/>
          <a:p>
            <a:r>
              <a:rPr lang="en-US" altLang="ko-KR" sz="3600" spc="-300" dirty="0">
                <a:solidFill>
                  <a:schemeClr val="bg1"/>
                </a:solidFill>
              </a:rPr>
              <a:t>Why We choose this Project?</a:t>
            </a:r>
            <a:endParaRPr lang="ko-KR" altLang="en-US" sz="3600" spc="-300" dirty="0">
              <a:solidFill>
                <a:schemeClr val="bg1"/>
              </a:solidFill>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43024" cy="307777"/>
          </a:xfrm>
          <a:prstGeom prst="rect">
            <a:avLst/>
          </a:prstGeom>
          <a:noFill/>
        </p:spPr>
        <p:txBody>
          <a:bodyPr wrap="none" rtlCol="0">
            <a:spAutoFit/>
          </a:bodyPr>
          <a:lstStyle/>
          <a:p>
            <a:r>
              <a:rPr lang="en-US" altLang="ko-KR" sz="1400" dirty="0">
                <a:solidFill>
                  <a:schemeClr val="bg1"/>
                </a:solidFill>
              </a:rPr>
              <a:t>Part 2, </a:t>
            </a:r>
            <a:endParaRPr lang="ko-KR" altLang="en-US" sz="1400" dirty="0">
              <a:solidFill>
                <a:schemeClr val="bg1"/>
              </a:solidFill>
            </a:endParaRPr>
          </a:p>
        </p:txBody>
      </p:sp>
      <p:sp>
        <p:nvSpPr>
          <p:cNvPr id="8" name="TextBox 7"/>
          <p:cNvSpPr txBox="1"/>
          <p:nvPr/>
        </p:nvSpPr>
        <p:spPr>
          <a:xfrm>
            <a:off x="6284422" y="2043210"/>
            <a:ext cx="5486400" cy="3416320"/>
          </a:xfrm>
          <a:prstGeom prst="rect">
            <a:avLst/>
          </a:prstGeom>
          <a:noFill/>
        </p:spPr>
        <p:txBody>
          <a:bodyPr wrap="square" rtlCol="0">
            <a:spAutoFit/>
          </a:bodyPr>
          <a:lstStyle/>
          <a:p>
            <a:pPr marL="285750" indent="-285750">
              <a:buFontTx/>
              <a:buChar char="-"/>
            </a:pPr>
            <a:r>
              <a:rPr lang="en-US" altLang="ko-KR" b="0" i="0" dirty="0">
                <a:solidFill>
                  <a:srgbClr val="000000"/>
                </a:solidFill>
                <a:effectLst/>
                <a:latin typeface="noto"/>
              </a:rPr>
              <a:t>Cryptocurrency is currently experiencing rapid price fluctuations. </a:t>
            </a:r>
          </a:p>
          <a:p>
            <a:pPr marL="285750" indent="-285750">
              <a:buFontTx/>
              <a:buChar char="-"/>
            </a:pPr>
            <a:r>
              <a:rPr lang="en-US" altLang="ko-KR" b="0" i="0" dirty="0">
                <a:solidFill>
                  <a:srgbClr val="000000"/>
                </a:solidFill>
                <a:effectLst/>
                <a:latin typeface="noto"/>
              </a:rPr>
              <a:t>There are many speculative factors</a:t>
            </a:r>
            <a:r>
              <a:rPr lang="en-US" altLang="ko-KR" dirty="0">
                <a:solidFill>
                  <a:srgbClr val="000000"/>
                </a:solidFill>
                <a:latin typeface="noto"/>
              </a:rPr>
              <a:t/>
            </a:r>
            <a:br>
              <a:rPr lang="en-US" altLang="ko-KR" dirty="0">
                <a:solidFill>
                  <a:srgbClr val="000000"/>
                </a:solidFill>
                <a:latin typeface="noto"/>
              </a:rPr>
            </a:br>
            <a:r>
              <a:rPr lang="en-US" altLang="ko-KR" dirty="0">
                <a:solidFill>
                  <a:srgbClr val="000000"/>
                </a:solidFill>
                <a:latin typeface="noto"/>
              </a:rPr>
              <a:t>-&gt; </a:t>
            </a:r>
            <a:r>
              <a:rPr lang="en-US" altLang="ko-KR" b="0" i="0" dirty="0">
                <a:solidFill>
                  <a:srgbClr val="000000"/>
                </a:solidFill>
                <a:effectLst/>
                <a:latin typeface="noto"/>
              </a:rPr>
              <a:t>dangerous to invest without accurate information.</a:t>
            </a:r>
          </a:p>
          <a:p>
            <a:endParaRPr lang="en-US" altLang="ko-KR" b="0" i="0" dirty="0">
              <a:solidFill>
                <a:srgbClr val="000000"/>
              </a:solidFill>
              <a:effectLst/>
              <a:latin typeface="noto"/>
            </a:endParaRPr>
          </a:p>
          <a:p>
            <a:endParaRPr lang="en-US" altLang="ko-KR" b="0" i="0" dirty="0">
              <a:solidFill>
                <a:srgbClr val="000000"/>
              </a:solidFill>
              <a:effectLst/>
              <a:latin typeface="noto"/>
            </a:endParaRPr>
          </a:p>
          <a:p>
            <a:endParaRPr lang="en-US" altLang="ko-KR" b="0" i="0" dirty="0">
              <a:solidFill>
                <a:srgbClr val="000000"/>
              </a:solidFill>
              <a:effectLst/>
              <a:latin typeface="noto"/>
            </a:endParaRPr>
          </a:p>
          <a:p>
            <a:pPr marL="285750" indent="-285750">
              <a:buFontTx/>
              <a:buChar char="-"/>
            </a:pPr>
            <a:r>
              <a:rPr lang="en-US" altLang="ko-KR" b="0" i="0" dirty="0">
                <a:solidFill>
                  <a:srgbClr val="000000"/>
                </a:solidFill>
                <a:effectLst/>
                <a:latin typeface="noto"/>
              </a:rPr>
              <a:t> Analyzing price algorithms helps to identify the causes of bitcoin price fluctuations and predict future price fluctuations. </a:t>
            </a:r>
          </a:p>
          <a:p>
            <a:pPr marL="285750" indent="-285750">
              <a:buFontTx/>
              <a:buChar char="-"/>
            </a:pPr>
            <a:r>
              <a:rPr lang="en-US" altLang="ko-KR" b="0" i="0" dirty="0">
                <a:solidFill>
                  <a:srgbClr val="000000"/>
                </a:solidFill>
                <a:effectLst/>
                <a:latin typeface="noto"/>
              </a:rPr>
              <a:t>This enables stable investment and increases the stability of investors. </a:t>
            </a:r>
            <a:endParaRPr lang="en-US" altLang="ko-KR" dirty="0"/>
          </a:p>
        </p:txBody>
      </p:sp>
      <p:sp>
        <p:nvSpPr>
          <p:cNvPr id="9" name="화살표: 아래쪽 8">
            <a:extLst>
              <a:ext uri="{FF2B5EF4-FFF2-40B4-BE49-F238E27FC236}">
                <a16:creationId xmlns:a16="http://schemas.microsoft.com/office/drawing/2014/main" id="{99738BD4-0472-F186-E2EC-C4A76D710EC5}"/>
              </a:ext>
            </a:extLst>
          </p:cNvPr>
          <p:cNvSpPr/>
          <p:nvPr/>
        </p:nvSpPr>
        <p:spPr>
          <a:xfrm>
            <a:off x="8613964" y="3291840"/>
            <a:ext cx="913213" cy="618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Bitcoin is on display in front of the Bitcoin course's graph on October 21, 2021 in Paris, France.">
            <a:extLst>
              <a:ext uri="{FF2B5EF4-FFF2-40B4-BE49-F238E27FC236}">
                <a16:creationId xmlns:a16="http://schemas.microsoft.com/office/drawing/2014/main" id="{066CE021-F619-27A0-73E4-719359A33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013" y="2631439"/>
            <a:ext cx="5451566" cy="2725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909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130606" y="276870"/>
            <a:ext cx="3717108" cy="523220"/>
          </a:xfrm>
          <a:prstGeom prst="rect">
            <a:avLst/>
          </a:prstGeom>
          <a:noFill/>
        </p:spPr>
        <p:txBody>
          <a:bodyPr wrap="none" rtlCol="0">
            <a:spAutoFit/>
          </a:bodyPr>
          <a:lstStyle/>
          <a:p>
            <a:r>
              <a:rPr lang="en-US" altLang="ko-KR" sz="2800" b="1" dirty="0">
                <a:solidFill>
                  <a:schemeClr val="bg1">
                    <a:lumMod val="95000"/>
                  </a:schemeClr>
                </a:solidFill>
                <a:latin typeface="Times New Roman" panose="02020603050405020304" pitchFamily="18" charset="0"/>
                <a:ea typeface="나눔스퀘어 Light" panose="020B0600000101010101" pitchFamily="50" charset="-127"/>
                <a:cs typeface="Times New Roman" panose="02020603050405020304" pitchFamily="18" charset="0"/>
              </a:rPr>
              <a:t>Data Analysis Methods</a:t>
            </a:r>
            <a:endParaRPr lang="ko-KR" altLang="en-US" sz="2800" dirty="0">
              <a:solidFill>
                <a:schemeClr val="bg1">
                  <a:lumMod val="95000"/>
                </a:schemeClr>
              </a:solidFill>
              <a:latin typeface="Times New Roman" panose="02020603050405020304" pitchFamily="18" charset="0"/>
              <a:ea typeface="나눔스퀘어 Light" panose="020B0600000101010101" pitchFamily="50" charset="-127"/>
              <a:cs typeface="Times New Roman" panose="02020603050405020304" pitchFamily="18" charset="0"/>
            </a:endParaRPr>
          </a:p>
        </p:txBody>
      </p:sp>
      <p:sp>
        <p:nvSpPr>
          <p:cNvPr id="6" name="TextBox 5">
            <a:extLst>
              <a:ext uri="{FF2B5EF4-FFF2-40B4-BE49-F238E27FC236}">
                <a16:creationId xmlns:a16="http://schemas.microsoft.com/office/drawing/2014/main" id="{8A675B2D-D232-160C-FD88-7AC65F8E13A2}"/>
              </a:ext>
            </a:extLst>
          </p:cNvPr>
          <p:cNvSpPr txBox="1"/>
          <p:nvPr/>
        </p:nvSpPr>
        <p:spPr>
          <a:xfrm>
            <a:off x="5020323" y="3465731"/>
            <a:ext cx="7500151" cy="646331"/>
          </a:xfrm>
          <a:prstGeom prst="rect">
            <a:avLst/>
          </a:prstGeom>
          <a:noFill/>
        </p:spPr>
        <p:txBody>
          <a:bodyPr wrap="square" rtlCol="0">
            <a:spAutoFit/>
          </a:bodyPr>
          <a:lstStyle/>
          <a:p>
            <a:pPr marL="285750" indent="-285750" latinLnBrk="0">
              <a:buFont typeface="Arial" panose="020B0604020202020204" pitchFamily="34" charset="0"/>
              <a:buChar char="•"/>
            </a:pPr>
            <a:r>
              <a:rPr kumimoji="1" lang="en-US" altLang="ko-Kore-KR" b="1" dirty="0">
                <a:latin typeface="Times New Roman" panose="02020603050405020304" pitchFamily="18" charset="0"/>
                <a:cs typeface="Times New Roman" panose="02020603050405020304" pitchFamily="18" charset="0"/>
              </a:rPr>
              <a:t>Linear approach for modelling the relationship between a scalar response and one or more explanatory variables</a:t>
            </a:r>
            <a:endParaRPr lang="en" altLang="ko-Kore-KR" dirty="0"/>
          </a:p>
        </p:txBody>
      </p:sp>
      <p:sp>
        <p:nvSpPr>
          <p:cNvPr id="7" name="TextBox 6">
            <a:extLst>
              <a:ext uri="{FF2B5EF4-FFF2-40B4-BE49-F238E27FC236}">
                <a16:creationId xmlns:a16="http://schemas.microsoft.com/office/drawing/2014/main" id="{5022C41D-80B3-40DE-399E-60966E0E3463}"/>
              </a:ext>
            </a:extLst>
          </p:cNvPr>
          <p:cNvSpPr txBox="1"/>
          <p:nvPr/>
        </p:nvSpPr>
        <p:spPr>
          <a:xfrm>
            <a:off x="5020323" y="3065621"/>
            <a:ext cx="6328299" cy="400110"/>
          </a:xfrm>
          <a:prstGeom prst="rect">
            <a:avLst/>
          </a:prstGeom>
          <a:noFill/>
        </p:spPr>
        <p:txBody>
          <a:bodyPr wrap="square">
            <a:spAutoFit/>
          </a:bodyPr>
          <a:lstStyle/>
          <a:p>
            <a:r>
              <a:rPr lang="en" altLang="ko-Kore-KR" sz="2000" b="1" dirty="0">
                <a:latin typeface="TimesNewRomanPSMT"/>
              </a:rPr>
              <a:t>Linear Regression</a:t>
            </a:r>
            <a:endParaRPr lang="en" altLang="ko-Kore-KR" sz="2000" b="1" dirty="0"/>
          </a:p>
        </p:txBody>
      </p:sp>
      <p:sp>
        <p:nvSpPr>
          <p:cNvPr id="9" name="TextBox 8">
            <a:extLst>
              <a:ext uri="{FF2B5EF4-FFF2-40B4-BE49-F238E27FC236}">
                <a16:creationId xmlns:a16="http://schemas.microsoft.com/office/drawing/2014/main" id="{E4011E6A-68FD-6671-6372-3F649662912A}"/>
              </a:ext>
            </a:extLst>
          </p:cNvPr>
          <p:cNvSpPr txBox="1"/>
          <p:nvPr/>
        </p:nvSpPr>
        <p:spPr>
          <a:xfrm>
            <a:off x="5415379" y="6100724"/>
            <a:ext cx="6107836" cy="369332"/>
          </a:xfrm>
          <a:prstGeom prst="rect">
            <a:avLst/>
          </a:prstGeom>
          <a:noFill/>
        </p:spPr>
        <p:txBody>
          <a:bodyPr wrap="square">
            <a:spAutoFit/>
          </a:bodyPr>
          <a:lstStyle/>
          <a:p>
            <a:r>
              <a:rPr lang="ko-Kore-KR" altLang="en-US" dirty="0"/>
              <a:t>https://en.wikipedia.org/wiki/Linear_regression</a:t>
            </a:r>
          </a:p>
        </p:txBody>
      </p:sp>
      <p:pic>
        <p:nvPicPr>
          <p:cNvPr id="11" name="그림 10">
            <a:extLst>
              <a:ext uri="{FF2B5EF4-FFF2-40B4-BE49-F238E27FC236}">
                <a16:creationId xmlns:a16="http://schemas.microsoft.com/office/drawing/2014/main" id="{BB000ECF-6BE4-EC4C-FC6F-A6D4EEAEA6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423" y="2035741"/>
            <a:ext cx="3528888" cy="3528888"/>
          </a:xfrm>
          <a:prstGeom prst="rect">
            <a:avLst/>
          </a:prstGeom>
        </p:spPr>
      </p:pic>
    </p:spTree>
    <p:extLst>
      <p:ext uri="{BB962C8B-B14F-4D97-AF65-F5344CB8AC3E}">
        <p14:creationId xmlns:p14="http://schemas.microsoft.com/office/powerpoint/2010/main" val="1250733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130606" y="276870"/>
            <a:ext cx="3717108" cy="523220"/>
          </a:xfrm>
          <a:prstGeom prst="rect">
            <a:avLst/>
          </a:prstGeom>
          <a:noFill/>
        </p:spPr>
        <p:txBody>
          <a:bodyPr wrap="none" rtlCol="0">
            <a:spAutoFit/>
          </a:bodyPr>
          <a:lstStyle/>
          <a:p>
            <a:r>
              <a:rPr lang="en-US" altLang="ko-KR" sz="2800" b="1" dirty="0">
                <a:solidFill>
                  <a:schemeClr val="bg1">
                    <a:lumMod val="95000"/>
                  </a:schemeClr>
                </a:solidFill>
                <a:latin typeface="Times New Roman" panose="02020603050405020304" pitchFamily="18" charset="0"/>
                <a:ea typeface="나눔스퀘어 Light" panose="020B0600000101010101" pitchFamily="50" charset="-127"/>
                <a:cs typeface="Times New Roman" panose="02020603050405020304" pitchFamily="18" charset="0"/>
              </a:rPr>
              <a:t>Data Analysis Methods</a:t>
            </a:r>
            <a:endParaRPr lang="ko-KR" altLang="en-US" sz="2800" dirty="0">
              <a:solidFill>
                <a:schemeClr val="bg1">
                  <a:lumMod val="95000"/>
                </a:schemeClr>
              </a:solidFill>
              <a:latin typeface="Times New Roman" panose="02020603050405020304" pitchFamily="18" charset="0"/>
              <a:ea typeface="나눔스퀘어 Light" panose="020B0600000101010101" pitchFamily="50" charset="-127"/>
              <a:cs typeface="Times New Roman" panose="02020603050405020304" pitchFamily="18" charset="0"/>
            </a:endParaRPr>
          </a:p>
        </p:txBody>
      </p:sp>
      <p:sp>
        <p:nvSpPr>
          <p:cNvPr id="6" name="TextBox 5">
            <a:extLst>
              <a:ext uri="{FF2B5EF4-FFF2-40B4-BE49-F238E27FC236}">
                <a16:creationId xmlns:a16="http://schemas.microsoft.com/office/drawing/2014/main" id="{8A675B2D-D232-160C-FD88-7AC65F8E13A2}"/>
              </a:ext>
            </a:extLst>
          </p:cNvPr>
          <p:cNvSpPr txBox="1"/>
          <p:nvPr/>
        </p:nvSpPr>
        <p:spPr>
          <a:xfrm>
            <a:off x="4585317" y="2808822"/>
            <a:ext cx="7606683" cy="2308324"/>
          </a:xfrm>
          <a:prstGeom prst="rect">
            <a:avLst/>
          </a:prstGeom>
          <a:noFill/>
        </p:spPr>
        <p:txBody>
          <a:bodyPr wrap="square" rtlCol="0">
            <a:spAutoFit/>
          </a:bodyPr>
          <a:lstStyle/>
          <a:p>
            <a:pPr marL="342900" indent="-342900" latinLnBrk="0">
              <a:buFont typeface="+mj-lt"/>
              <a:buAutoNum type="arabicPeriod"/>
            </a:pPr>
            <a:r>
              <a:rPr lang="en" altLang="ko-Kore-KR" b="1" dirty="0">
                <a:latin typeface="Times New Roman" panose="02020603050405020304" pitchFamily="18" charset="0"/>
                <a:cs typeface="Times New Roman" panose="02020603050405020304" pitchFamily="18" charset="0"/>
              </a:rPr>
              <a:t>Machine learning technique used in </a:t>
            </a:r>
            <a:r>
              <a:rPr lang="en-US" altLang="ko-Kore-KR" b="1" dirty="0">
                <a:latin typeface="Times New Roman" panose="02020603050405020304" pitchFamily="18" charset="0"/>
                <a:cs typeface="Times New Roman" panose="02020603050405020304" pitchFamily="18" charset="0"/>
              </a:rPr>
              <a:t>regression and classification tasks</a:t>
            </a:r>
            <a:endParaRPr lang="en" altLang="ko-Kore-KR" b="1" dirty="0">
              <a:latin typeface="Times New Roman" panose="02020603050405020304" pitchFamily="18" charset="0"/>
              <a:cs typeface="Times New Roman" panose="02020603050405020304" pitchFamily="18" charset="0"/>
            </a:endParaRPr>
          </a:p>
          <a:p>
            <a:pPr marL="342900" indent="-342900" latinLnBrk="0">
              <a:buFont typeface="+mj-lt"/>
              <a:buAutoNum type="arabicPeriod"/>
            </a:pPr>
            <a:r>
              <a:rPr lang="en" altLang="ko-Kore-KR" b="1" dirty="0">
                <a:latin typeface="Times New Roman" panose="02020603050405020304" pitchFamily="18" charset="0"/>
                <a:cs typeface="Times New Roman" panose="02020603050405020304" pitchFamily="18" charset="0"/>
              </a:rPr>
              <a:t>One of the most popular machine learning algorithms for tabular(table) datasets</a:t>
            </a:r>
          </a:p>
          <a:p>
            <a:pPr marL="342900" indent="-342900" latinLnBrk="0">
              <a:buFont typeface="+mj-lt"/>
              <a:buAutoNum type="arabicPeriod"/>
            </a:pPr>
            <a:r>
              <a:rPr lang="en-US" altLang="ko-Kore-KR" b="1" dirty="0">
                <a:latin typeface="Times New Roman" panose="02020603050405020304" pitchFamily="18" charset="0"/>
                <a:cs typeface="Times New Roman" panose="02020603050405020304" pitchFamily="18" charset="0"/>
              </a:rPr>
              <a:t>Gives a prediction model in the form of an ensemble of weak prediction models, which are typically decision trees</a:t>
            </a:r>
          </a:p>
          <a:p>
            <a:pPr marL="342900" indent="-342900" latinLnBrk="0">
              <a:buFont typeface="+mj-lt"/>
              <a:buAutoNum type="arabicPeriod"/>
            </a:pPr>
            <a:r>
              <a:rPr lang="en" altLang="ko-Kore-KR" b="1" i="0" u="none" strike="noStrike" dirty="0">
                <a:solidFill>
                  <a:srgbClr val="202122"/>
                </a:solidFill>
                <a:effectLst/>
                <a:latin typeface="Times New Roman" panose="02020603050405020304" pitchFamily="18" charset="0"/>
                <a:cs typeface="Times New Roman" panose="02020603050405020304" pitchFamily="18" charset="0"/>
              </a:rPr>
              <a:t>When a decision tree is the weak learner, the resulting algorithm is called gradient-boosted trees</a:t>
            </a:r>
          </a:p>
          <a:p>
            <a:pPr marL="342900" indent="-342900" latinLnBrk="0">
              <a:buFont typeface="+mj-lt"/>
              <a:buAutoNum type="arabicPeriod"/>
            </a:pPr>
            <a:r>
              <a:rPr lang="en" altLang="ko-Kore-KR" b="1" dirty="0">
                <a:latin typeface="Times New Roman" panose="02020603050405020304" pitchFamily="18" charset="0"/>
                <a:cs typeface="Times New Roman" panose="02020603050405020304" pitchFamily="18" charset="0"/>
              </a:rPr>
              <a:t>Usually outperforms random forest</a:t>
            </a:r>
          </a:p>
        </p:txBody>
      </p:sp>
      <p:sp>
        <p:nvSpPr>
          <p:cNvPr id="7" name="TextBox 6">
            <a:extLst>
              <a:ext uri="{FF2B5EF4-FFF2-40B4-BE49-F238E27FC236}">
                <a16:creationId xmlns:a16="http://schemas.microsoft.com/office/drawing/2014/main" id="{5022C41D-80B3-40DE-399E-60966E0E3463}"/>
              </a:ext>
            </a:extLst>
          </p:cNvPr>
          <p:cNvSpPr txBox="1"/>
          <p:nvPr/>
        </p:nvSpPr>
        <p:spPr>
          <a:xfrm>
            <a:off x="4585317" y="2408712"/>
            <a:ext cx="6328299" cy="400110"/>
          </a:xfrm>
          <a:prstGeom prst="rect">
            <a:avLst/>
          </a:prstGeom>
          <a:noFill/>
        </p:spPr>
        <p:txBody>
          <a:bodyPr wrap="square">
            <a:spAutoFit/>
          </a:bodyPr>
          <a:lstStyle/>
          <a:p>
            <a:r>
              <a:rPr lang="en" altLang="ko-Kore-KR" sz="2000" b="1" dirty="0">
                <a:latin typeface="TimesNewRomanPSMT"/>
              </a:rPr>
              <a:t>Gradient Boosting Regressor</a:t>
            </a:r>
            <a:endParaRPr lang="en" altLang="ko-Kore-KR" sz="2000" b="1" dirty="0"/>
          </a:p>
        </p:txBody>
      </p:sp>
      <p:sp>
        <p:nvSpPr>
          <p:cNvPr id="9" name="TextBox 8">
            <a:extLst>
              <a:ext uri="{FF2B5EF4-FFF2-40B4-BE49-F238E27FC236}">
                <a16:creationId xmlns:a16="http://schemas.microsoft.com/office/drawing/2014/main" id="{FC8116B9-926D-65E1-6194-29D70F17DF6A}"/>
              </a:ext>
            </a:extLst>
          </p:cNvPr>
          <p:cNvSpPr txBox="1"/>
          <p:nvPr/>
        </p:nvSpPr>
        <p:spPr>
          <a:xfrm>
            <a:off x="2529082" y="6502976"/>
            <a:ext cx="6107836" cy="369332"/>
          </a:xfrm>
          <a:prstGeom prst="rect">
            <a:avLst/>
          </a:prstGeom>
          <a:noFill/>
        </p:spPr>
        <p:txBody>
          <a:bodyPr wrap="square">
            <a:spAutoFit/>
          </a:bodyPr>
          <a:lstStyle/>
          <a:p>
            <a:r>
              <a:rPr lang="en" altLang="ko-Kore-KR" dirty="0"/>
              <a:t>https://</a:t>
            </a:r>
            <a:r>
              <a:rPr lang="en" altLang="ko-Kore-KR" dirty="0" err="1"/>
              <a:t>en.wikipedia.org</a:t>
            </a:r>
            <a:r>
              <a:rPr lang="en" altLang="ko-Kore-KR" dirty="0"/>
              <a:t>/wiki/</a:t>
            </a:r>
            <a:r>
              <a:rPr lang="en" altLang="ko-Kore-KR" dirty="0" err="1"/>
              <a:t>Gradient_boosting</a:t>
            </a:r>
            <a:endParaRPr lang="ko-Kore-KR" altLang="en-US" dirty="0"/>
          </a:p>
        </p:txBody>
      </p:sp>
      <p:pic>
        <p:nvPicPr>
          <p:cNvPr id="6146" name="Picture 2">
            <a:extLst>
              <a:ext uri="{FF2B5EF4-FFF2-40B4-BE49-F238E27FC236}">
                <a16:creationId xmlns:a16="http://schemas.microsoft.com/office/drawing/2014/main" id="{EEB5D21F-833C-4D48-5371-1AB33278E7E2}"/>
              </a:ext>
            </a:extLst>
          </p:cNvPr>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20972" y="2258239"/>
            <a:ext cx="4464345" cy="2912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355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130606" y="276870"/>
            <a:ext cx="1301959" cy="523220"/>
          </a:xfrm>
          <a:prstGeom prst="rect">
            <a:avLst/>
          </a:prstGeom>
          <a:noFill/>
        </p:spPr>
        <p:txBody>
          <a:bodyPr wrap="none" rtlCol="0">
            <a:spAutoFit/>
          </a:bodyPr>
          <a:lstStyle/>
          <a:p>
            <a:r>
              <a:rPr lang="en-US" altLang="ko-KR" sz="2800" b="1" dirty="0">
                <a:solidFill>
                  <a:schemeClr val="bg1">
                    <a:lumMod val="95000"/>
                  </a:schemeClr>
                </a:solidFill>
                <a:latin typeface="Times New Roman" panose="02020603050405020304" pitchFamily="18" charset="0"/>
                <a:ea typeface="나눔스퀘어 Light" panose="020B0600000101010101" pitchFamily="50" charset="-127"/>
                <a:cs typeface="Times New Roman" panose="02020603050405020304" pitchFamily="18" charset="0"/>
              </a:rPr>
              <a:t>Results</a:t>
            </a:r>
            <a:endParaRPr lang="ko-KR" altLang="en-US" sz="2800" dirty="0">
              <a:solidFill>
                <a:schemeClr val="bg1">
                  <a:lumMod val="95000"/>
                </a:schemeClr>
              </a:solidFill>
              <a:latin typeface="Times New Roman" panose="02020603050405020304" pitchFamily="18" charset="0"/>
              <a:ea typeface="나눔스퀘어 Light" panose="020B0600000101010101" pitchFamily="50" charset="-127"/>
              <a:cs typeface="Times New Roman" panose="02020603050405020304" pitchFamily="18" charset="0"/>
            </a:endParaRPr>
          </a:p>
        </p:txBody>
      </p:sp>
      <p:sp>
        <p:nvSpPr>
          <p:cNvPr id="9" name="TextBox 8">
            <a:extLst>
              <a:ext uri="{FF2B5EF4-FFF2-40B4-BE49-F238E27FC236}">
                <a16:creationId xmlns:a16="http://schemas.microsoft.com/office/drawing/2014/main" id="{E4011E6A-68FD-6671-6372-3F649662912A}"/>
              </a:ext>
            </a:extLst>
          </p:cNvPr>
          <p:cNvSpPr txBox="1"/>
          <p:nvPr/>
        </p:nvSpPr>
        <p:spPr>
          <a:xfrm>
            <a:off x="5415379" y="6100724"/>
            <a:ext cx="6107836" cy="369332"/>
          </a:xfrm>
          <a:prstGeom prst="rect">
            <a:avLst/>
          </a:prstGeom>
          <a:noFill/>
        </p:spPr>
        <p:txBody>
          <a:bodyPr wrap="square">
            <a:spAutoFit/>
          </a:bodyPr>
          <a:lstStyle/>
          <a:p>
            <a:r>
              <a:rPr lang="ko-Kore-KR" altLang="en-US" dirty="0"/>
              <a:t>https://en.wikipedia.org/wiki/Linear_regression</a:t>
            </a:r>
          </a:p>
        </p:txBody>
      </p:sp>
      <p:sp>
        <p:nvSpPr>
          <p:cNvPr id="4" name="TextBox 3">
            <a:extLst>
              <a:ext uri="{FF2B5EF4-FFF2-40B4-BE49-F238E27FC236}">
                <a16:creationId xmlns:a16="http://schemas.microsoft.com/office/drawing/2014/main" id="{0C2C00A5-C0B7-B594-B7D4-45CB705809F5}"/>
              </a:ext>
            </a:extLst>
          </p:cNvPr>
          <p:cNvSpPr txBox="1"/>
          <p:nvPr/>
        </p:nvSpPr>
        <p:spPr>
          <a:xfrm>
            <a:off x="383219" y="1962029"/>
            <a:ext cx="7961791"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ore-KR" b="1" dirty="0">
                <a:latin typeface="Times New Roman" panose="02020603050405020304" pitchFamily="18" charset="0"/>
                <a:cs typeface="Times New Roman" panose="02020603050405020304" pitchFamily="18" charset="0"/>
              </a:rPr>
              <a:t>R-square, Mean Absolute Error, and Mean Squared Error </a:t>
            </a:r>
            <a:r>
              <a:rPr kumimoji="1" lang="en-US" altLang="ko-Kore-KR" dirty="0">
                <a:latin typeface="Times New Roman" panose="02020603050405020304" pitchFamily="18" charset="0"/>
                <a:cs typeface="Times New Roman" panose="02020603050405020304" pitchFamily="18" charset="0"/>
              </a:rPr>
              <a:t>calculated</a:t>
            </a:r>
            <a:r>
              <a:rPr kumimoji="1" lang="en-US" altLang="ko-Kore-KR" b="1" dirty="0">
                <a:latin typeface="Times New Roman" panose="02020603050405020304" pitchFamily="18" charset="0"/>
                <a:cs typeface="Times New Roman" panose="02020603050405020304" pitchFamily="18" charset="0"/>
              </a:rPr>
              <a:t> </a:t>
            </a:r>
            <a:r>
              <a:rPr lang="en" altLang="ko-Kore-KR" sz="1800" dirty="0">
                <a:effectLst/>
                <a:latin typeface="TimesNewRomanPSMT"/>
              </a:rPr>
              <a:t>for each cryptocurrencies to check the performance and accuracy of the trained model </a:t>
            </a:r>
            <a:endParaRPr lang="en" altLang="ko-Kore-KR" dirty="0"/>
          </a:p>
          <a:p>
            <a:pPr marL="285750" indent="-285750" latinLnBrk="0">
              <a:buFont typeface="Arial" panose="020B0604020202020204" pitchFamily="34" charset="0"/>
              <a:buChar char="•"/>
            </a:pPr>
            <a:r>
              <a:rPr kumimoji="1" lang="en-US" altLang="ko-Kore-KR" dirty="0">
                <a:latin typeface="Times New Roman" panose="02020603050405020304" pitchFamily="18" charset="0"/>
                <a:cs typeface="Times New Roman" panose="02020603050405020304" pitchFamily="18" charset="0"/>
              </a:rPr>
              <a:t>Checks</a:t>
            </a:r>
            <a:r>
              <a:rPr kumimoji="1" lang="en-US" altLang="ko-Kore-KR" b="1" dirty="0">
                <a:latin typeface="Times New Roman" panose="02020603050405020304" pitchFamily="18" charset="0"/>
                <a:cs typeface="Times New Roman" panose="02020603050405020304" pitchFamily="18" charset="0"/>
              </a:rPr>
              <a:t> </a:t>
            </a:r>
            <a:r>
              <a:rPr lang="en" altLang="ko-Kore-KR" sz="1800" b="1" dirty="0">
                <a:effectLst/>
                <a:latin typeface="TimesNewRomanPSMT"/>
              </a:rPr>
              <a:t>which one of the algorithms is giving the best result</a:t>
            </a:r>
            <a:endParaRPr lang="en" altLang="ko-Kore-KR" b="1" dirty="0"/>
          </a:p>
          <a:p>
            <a:pPr marL="285750" indent="-285750">
              <a:buFont typeface="Arial" panose="020B0604020202020204" pitchFamily="34" charset="0"/>
              <a:buChar char="•"/>
            </a:pPr>
            <a:endParaRPr kumimoji="1" lang="en-US" altLang="ko-Kore-KR"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D8A0F1B-F205-34EF-D188-DCDA78FE8F61}"/>
              </a:ext>
            </a:extLst>
          </p:cNvPr>
          <p:cNvSpPr txBox="1"/>
          <p:nvPr/>
        </p:nvSpPr>
        <p:spPr>
          <a:xfrm>
            <a:off x="383219" y="1561919"/>
            <a:ext cx="6328299" cy="400110"/>
          </a:xfrm>
          <a:prstGeom prst="rect">
            <a:avLst/>
          </a:prstGeom>
          <a:noFill/>
        </p:spPr>
        <p:txBody>
          <a:bodyPr wrap="square">
            <a:spAutoFit/>
          </a:bodyPr>
          <a:lstStyle/>
          <a:p>
            <a:r>
              <a:rPr lang="en" altLang="ko-Kore-KR" sz="2000" b="1" dirty="0">
                <a:latin typeface="TimesNewRomanPSMT"/>
              </a:rPr>
              <a:t>For every algorithms, </a:t>
            </a:r>
            <a:endParaRPr lang="en" altLang="ko-Kore-KR" sz="2000" b="1" dirty="0"/>
          </a:p>
        </p:txBody>
      </p:sp>
      <p:pic>
        <p:nvPicPr>
          <p:cNvPr id="10" name="그림 9">
            <a:extLst>
              <a:ext uri="{FF2B5EF4-FFF2-40B4-BE49-F238E27FC236}">
                <a16:creationId xmlns:a16="http://schemas.microsoft.com/office/drawing/2014/main" id="{20DD4A52-24E2-625F-341C-6EAC9816AC76}"/>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18110" y="3064386"/>
            <a:ext cx="5424078" cy="2928042"/>
          </a:xfrm>
          <a:prstGeom prst="rect">
            <a:avLst/>
          </a:prstGeom>
        </p:spPr>
      </p:pic>
    </p:spTree>
    <p:extLst>
      <p:ext uri="{BB962C8B-B14F-4D97-AF65-F5344CB8AC3E}">
        <p14:creationId xmlns:p14="http://schemas.microsoft.com/office/powerpoint/2010/main" val="1217258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130606" y="276870"/>
            <a:ext cx="4310795" cy="523220"/>
          </a:xfrm>
          <a:prstGeom prst="rect">
            <a:avLst/>
          </a:prstGeom>
          <a:noFill/>
        </p:spPr>
        <p:txBody>
          <a:bodyPr wrap="none" rtlCol="0">
            <a:spAutoFit/>
          </a:bodyPr>
          <a:lstStyle/>
          <a:p>
            <a:r>
              <a:rPr lang="en-US" altLang="ko-KR" sz="2800" b="1" dirty="0">
                <a:solidFill>
                  <a:schemeClr val="bg1">
                    <a:lumMod val="95000"/>
                  </a:schemeClr>
                </a:solidFill>
                <a:latin typeface="Times New Roman" panose="02020603050405020304" pitchFamily="18" charset="0"/>
                <a:ea typeface="나눔스퀘어 Light" panose="020B0600000101010101" pitchFamily="50" charset="-127"/>
                <a:cs typeface="Times New Roman" panose="02020603050405020304" pitchFamily="18" charset="0"/>
              </a:rPr>
              <a:t>Bitcoin Evaluation Metrics</a:t>
            </a:r>
            <a:endParaRPr lang="ko-KR" altLang="en-US" sz="2800" dirty="0">
              <a:solidFill>
                <a:schemeClr val="bg1">
                  <a:lumMod val="95000"/>
                </a:schemeClr>
              </a:solidFill>
              <a:latin typeface="Times New Roman" panose="02020603050405020304" pitchFamily="18" charset="0"/>
              <a:ea typeface="나눔스퀘어 Light" panose="020B0600000101010101" pitchFamily="50" charset="-127"/>
              <a:cs typeface="Times New Roman" panose="02020603050405020304" pitchFamily="18" charset="0"/>
            </a:endParaRPr>
          </a:p>
        </p:txBody>
      </p:sp>
      <p:sp>
        <p:nvSpPr>
          <p:cNvPr id="4" name="TextBox 3">
            <a:extLst>
              <a:ext uri="{FF2B5EF4-FFF2-40B4-BE49-F238E27FC236}">
                <a16:creationId xmlns:a16="http://schemas.microsoft.com/office/drawing/2014/main" id="{0C2C00A5-C0B7-B594-B7D4-45CB705809F5}"/>
              </a:ext>
            </a:extLst>
          </p:cNvPr>
          <p:cNvSpPr txBox="1"/>
          <p:nvPr/>
        </p:nvSpPr>
        <p:spPr>
          <a:xfrm>
            <a:off x="1050345" y="5443710"/>
            <a:ext cx="9682758" cy="923330"/>
          </a:xfrm>
          <a:prstGeom prst="rect">
            <a:avLst/>
          </a:prstGeom>
          <a:noFill/>
        </p:spPr>
        <p:txBody>
          <a:bodyPr wrap="square" rtlCol="0">
            <a:spAutoFit/>
          </a:bodyPr>
          <a:lstStyle/>
          <a:p>
            <a:pPr algn="just"/>
            <a:r>
              <a:rPr lang="en" altLang="ko-Kore-KR" sz="1800" dirty="0">
                <a:solidFill>
                  <a:srgbClr val="161C1E"/>
                </a:solidFill>
                <a:effectLst/>
                <a:latin typeface="TimesNewRomanPSMT"/>
              </a:rPr>
              <a:t>From Table 1, it is clear that </a:t>
            </a:r>
            <a:r>
              <a:rPr lang="en" altLang="ko-Kore-KR" sz="1800" b="1" dirty="0" err="1">
                <a:effectLst/>
                <a:latin typeface="TimesNewRomanPSMT"/>
              </a:rPr>
              <a:t>XGBoost</a:t>
            </a:r>
            <a:r>
              <a:rPr lang="en" altLang="ko-Kore-KR" sz="1800" b="1" dirty="0">
                <a:effectLst/>
                <a:latin typeface="TimesNewRomanPSMT"/>
              </a:rPr>
              <a:t> Regressor</a:t>
            </a:r>
            <a:r>
              <a:rPr lang="en" altLang="ko-Kore-KR" sz="1800" dirty="0">
                <a:effectLst/>
                <a:latin typeface="TimesNewRomanPSMT"/>
              </a:rPr>
              <a:t> gives best result with 97% accuracy along with high R2 score, low Mean Absolute Error, and low Mean Squared Error. </a:t>
            </a:r>
            <a:endParaRPr lang="en" altLang="ko-Kore-KR" dirty="0"/>
          </a:p>
          <a:p>
            <a:pPr marL="285750" indent="-285750" algn="just">
              <a:buFont typeface="Arial" panose="020B0604020202020204" pitchFamily="34" charset="0"/>
              <a:buChar char="•"/>
            </a:pPr>
            <a:endParaRPr kumimoji="1" lang="en-US" altLang="ko-Kore-KR" b="1" dirty="0">
              <a:latin typeface="Times New Roman" panose="02020603050405020304" pitchFamily="18" charset="0"/>
              <a:cs typeface="Times New Roman" panose="02020603050405020304" pitchFamily="18" charset="0"/>
            </a:endParaRPr>
          </a:p>
        </p:txBody>
      </p:sp>
      <p:pic>
        <p:nvPicPr>
          <p:cNvPr id="10" name="그림 9">
            <a:extLst>
              <a:ext uri="{FF2B5EF4-FFF2-40B4-BE49-F238E27FC236}">
                <a16:creationId xmlns:a16="http://schemas.microsoft.com/office/drawing/2014/main" id="{20DD4A52-24E2-625F-341C-6EAC9816AC76}"/>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606885" y="1853551"/>
            <a:ext cx="5212020" cy="2813568"/>
          </a:xfrm>
          <a:prstGeom prst="rect">
            <a:avLst/>
          </a:prstGeom>
        </p:spPr>
      </p:pic>
      <p:pic>
        <p:nvPicPr>
          <p:cNvPr id="7" name="그림 6">
            <a:extLst>
              <a:ext uri="{FF2B5EF4-FFF2-40B4-BE49-F238E27FC236}">
                <a16:creationId xmlns:a16="http://schemas.microsoft.com/office/drawing/2014/main" id="{6C61FA88-8D79-7A89-B2DA-AE59D7BC4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096" y="1643022"/>
            <a:ext cx="5212020" cy="3234626"/>
          </a:xfrm>
          <a:prstGeom prst="rect">
            <a:avLst/>
          </a:prstGeom>
        </p:spPr>
      </p:pic>
    </p:spTree>
    <p:extLst>
      <p:ext uri="{BB962C8B-B14F-4D97-AF65-F5344CB8AC3E}">
        <p14:creationId xmlns:p14="http://schemas.microsoft.com/office/powerpoint/2010/main" val="2190743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130606" y="276870"/>
            <a:ext cx="3933513" cy="523220"/>
          </a:xfrm>
          <a:prstGeom prst="rect">
            <a:avLst/>
          </a:prstGeom>
          <a:noFill/>
        </p:spPr>
        <p:txBody>
          <a:bodyPr wrap="none" rtlCol="0">
            <a:spAutoFit/>
          </a:bodyPr>
          <a:lstStyle/>
          <a:p>
            <a:r>
              <a:rPr lang="en-US" altLang="ko-KR" sz="2800" b="1" dirty="0">
                <a:solidFill>
                  <a:schemeClr val="bg1">
                    <a:lumMod val="95000"/>
                  </a:schemeClr>
                </a:solidFill>
                <a:latin typeface="Times New Roman" panose="02020603050405020304" pitchFamily="18" charset="0"/>
                <a:ea typeface="나눔스퀘어 Light" panose="020B0600000101010101" pitchFamily="50" charset="-127"/>
                <a:cs typeface="Times New Roman" panose="02020603050405020304" pitchFamily="18" charset="0"/>
              </a:rPr>
              <a:t>XRP Evaluation Metrics</a:t>
            </a:r>
            <a:endParaRPr lang="ko-KR" altLang="en-US" sz="2800" dirty="0">
              <a:solidFill>
                <a:schemeClr val="bg1">
                  <a:lumMod val="95000"/>
                </a:schemeClr>
              </a:solidFill>
              <a:latin typeface="Times New Roman" panose="02020603050405020304" pitchFamily="18" charset="0"/>
              <a:ea typeface="나눔스퀘어 Light" panose="020B0600000101010101" pitchFamily="50" charset="-127"/>
              <a:cs typeface="Times New Roman" panose="02020603050405020304" pitchFamily="18" charset="0"/>
            </a:endParaRPr>
          </a:p>
        </p:txBody>
      </p:sp>
      <p:sp>
        <p:nvSpPr>
          <p:cNvPr id="4" name="TextBox 3">
            <a:extLst>
              <a:ext uri="{FF2B5EF4-FFF2-40B4-BE49-F238E27FC236}">
                <a16:creationId xmlns:a16="http://schemas.microsoft.com/office/drawing/2014/main" id="{0C2C00A5-C0B7-B594-B7D4-45CB705809F5}"/>
              </a:ext>
            </a:extLst>
          </p:cNvPr>
          <p:cNvSpPr txBox="1"/>
          <p:nvPr/>
        </p:nvSpPr>
        <p:spPr>
          <a:xfrm>
            <a:off x="1050345" y="5443710"/>
            <a:ext cx="8999177" cy="923330"/>
          </a:xfrm>
          <a:prstGeom prst="rect">
            <a:avLst/>
          </a:prstGeom>
          <a:noFill/>
        </p:spPr>
        <p:txBody>
          <a:bodyPr wrap="square" rtlCol="0">
            <a:spAutoFit/>
          </a:bodyPr>
          <a:lstStyle/>
          <a:p>
            <a:r>
              <a:rPr lang="en" altLang="ko-Kore-KR" sz="1800" dirty="0">
                <a:solidFill>
                  <a:srgbClr val="161C1E"/>
                </a:solidFill>
                <a:effectLst/>
                <a:latin typeface="TimesNewRomanPSMT"/>
              </a:rPr>
              <a:t>From Table 2 it is clear that </a:t>
            </a:r>
            <a:r>
              <a:rPr lang="en" altLang="ko-Kore-KR" sz="1800" b="1" dirty="0">
                <a:effectLst/>
                <a:latin typeface="TimesNewRomanPSMT"/>
              </a:rPr>
              <a:t>Random Forest Regressor </a:t>
            </a:r>
            <a:r>
              <a:rPr lang="en" altLang="ko-Kore-KR" sz="1800" dirty="0">
                <a:effectLst/>
                <a:latin typeface="TimesNewRomanPSMT"/>
              </a:rPr>
              <a:t>gives the best result with 97% accuracy along with high R2 score, low Mean Absolute Error, and low Mean Squared Error. </a:t>
            </a:r>
            <a:endParaRPr lang="en" altLang="ko-Kore-KR" dirty="0"/>
          </a:p>
          <a:p>
            <a:pPr marL="285750" indent="-285750" algn="just">
              <a:buFont typeface="Arial" panose="020B0604020202020204" pitchFamily="34" charset="0"/>
              <a:buChar char="•"/>
            </a:pPr>
            <a:endParaRPr kumimoji="1" lang="en-US" altLang="ko-Kore-KR" b="1" dirty="0">
              <a:latin typeface="Times New Roman" panose="02020603050405020304" pitchFamily="18" charset="0"/>
              <a:cs typeface="Times New Roman" panose="02020603050405020304" pitchFamily="18" charset="0"/>
            </a:endParaRPr>
          </a:p>
        </p:txBody>
      </p:sp>
      <p:pic>
        <p:nvPicPr>
          <p:cNvPr id="6" name="그림 5">
            <a:extLst>
              <a:ext uri="{FF2B5EF4-FFF2-40B4-BE49-F238E27FC236}">
                <a16:creationId xmlns:a16="http://schemas.microsoft.com/office/drawing/2014/main" id="{84A52914-20B6-1830-F4F6-9257F8238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018" y="2032000"/>
            <a:ext cx="5422900" cy="2794000"/>
          </a:xfrm>
          <a:prstGeom prst="rect">
            <a:avLst/>
          </a:prstGeom>
        </p:spPr>
      </p:pic>
      <p:pic>
        <p:nvPicPr>
          <p:cNvPr id="9" name="그림 8">
            <a:extLst>
              <a:ext uri="{FF2B5EF4-FFF2-40B4-BE49-F238E27FC236}">
                <a16:creationId xmlns:a16="http://schemas.microsoft.com/office/drawing/2014/main" id="{DCB6202B-0B74-6FA2-2243-5865CCD3B7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51000"/>
            <a:ext cx="5422900" cy="3556000"/>
          </a:xfrm>
          <a:prstGeom prst="rect">
            <a:avLst/>
          </a:prstGeom>
        </p:spPr>
      </p:pic>
    </p:spTree>
    <p:extLst>
      <p:ext uri="{BB962C8B-B14F-4D97-AF65-F5344CB8AC3E}">
        <p14:creationId xmlns:p14="http://schemas.microsoft.com/office/powerpoint/2010/main" val="2416911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130606" y="276870"/>
            <a:ext cx="4743543" cy="523220"/>
          </a:xfrm>
          <a:prstGeom prst="rect">
            <a:avLst/>
          </a:prstGeom>
          <a:noFill/>
        </p:spPr>
        <p:txBody>
          <a:bodyPr wrap="none" rtlCol="0">
            <a:spAutoFit/>
          </a:bodyPr>
          <a:lstStyle/>
          <a:p>
            <a:r>
              <a:rPr lang="en-US" altLang="ko-KR" sz="2800" b="1" dirty="0">
                <a:solidFill>
                  <a:schemeClr val="bg1">
                    <a:lumMod val="95000"/>
                  </a:schemeClr>
                </a:solidFill>
                <a:latin typeface="Times New Roman" panose="02020603050405020304" pitchFamily="18" charset="0"/>
                <a:ea typeface="나눔스퀘어 Light" panose="020B0600000101010101" pitchFamily="50" charset="-127"/>
                <a:cs typeface="Times New Roman" panose="02020603050405020304" pitchFamily="18" charset="0"/>
              </a:rPr>
              <a:t>Ethereum Evaluation Metrics</a:t>
            </a:r>
            <a:endParaRPr lang="ko-KR" altLang="en-US" sz="2800" dirty="0">
              <a:solidFill>
                <a:schemeClr val="bg1">
                  <a:lumMod val="95000"/>
                </a:schemeClr>
              </a:solidFill>
              <a:latin typeface="Times New Roman" panose="02020603050405020304" pitchFamily="18" charset="0"/>
              <a:ea typeface="나눔스퀘어 Light" panose="020B0600000101010101" pitchFamily="50" charset="-127"/>
              <a:cs typeface="Times New Roman" panose="02020603050405020304" pitchFamily="18" charset="0"/>
            </a:endParaRPr>
          </a:p>
        </p:txBody>
      </p:sp>
      <p:sp>
        <p:nvSpPr>
          <p:cNvPr id="4" name="TextBox 3">
            <a:extLst>
              <a:ext uri="{FF2B5EF4-FFF2-40B4-BE49-F238E27FC236}">
                <a16:creationId xmlns:a16="http://schemas.microsoft.com/office/drawing/2014/main" id="{0C2C00A5-C0B7-B594-B7D4-45CB705809F5}"/>
              </a:ext>
            </a:extLst>
          </p:cNvPr>
          <p:cNvSpPr txBox="1"/>
          <p:nvPr/>
        </p:nvSpPr>
        <p:spPr>
          <a:xfrm>
            <a:off x="1050346" y="5443710"/>
            <a:ext cx="9043566" cy="923330"/>
          </a:xfrm>
          <a:prstGeom prst="rect">
            <a:avLst/>
          </a:prstGeom>
          <a:noFill/>
        </p:spPr>
        <p:txBody>
          <a:bodyPr wrap="square" rtlCol="0">
            <a:spAutoFit/>
          </a:bodyPr>
          <a:lstStyle/>
          <a:p>
            <a:r>
              <a:rPr lang="en" altLang="ko-Kore-KR" sz="1800" dirty="0">
                <a:solidFill>
                  <a:srgbClr val="161C1E"/>
                </a:solidFill>
                <a:effectLst/>
                <a:latin typeface="TimesNewRomanPSMT"/>
              </a:rPr>
              <a:t>From Table 3 it is clear that </a:t>
            </a:r>
            <a:r>
              <a:rPr lang="en" altLang="ko-Kore-KR" sz="1800" b="1" dirty="0">
                <a:effectLst/>
                <a:latin typeface="TimesNewRomanPSMT"/>
              </a:rPr>
              <a:t>Random Forest Regressor </a:t>
            </a:r>
            <a:r>
              <a:rPr lang="en" altLang="ko-Kore-KR" sz="1800" dirty="0">
                <a:effectLst/>
                <a:latin typeface="TimesNewRomanPSMT"/>
              </a:rPr>
              <a:t>gives the best result with 95% accuracy along with high R2 score, low Mean Absolute Error, and low Mean Squared Error. </a:t>
            </a:r>
            <a:endParaRPr lang="en" altLang="ko-Kore-KR" dirty="0"/>
          </a:p>
          <a:p>
            <a:pPr marL="285750" indent="-285750" algn="just">
              <a:buFont typeface="Arial" panose="020B0604020202020204" pitchFamily="34" charset="0"/>
              <a:buChar char="•"/>
            </a:pPr>
            <a:endParaRPr kumimoji="1" lang="en-US" altLang="ko-Kore-KR" b="1" dirty="0">
              <a:latin typeface="Times New Roman" panose="02020603050405020304" pitchFamily="18" charset="0"/>
              <a:cs typeface="Times New Roman" panose="02020603050405020304" pitchFamily="18" charset="0"/>
            </a:endParaRPr>
          </a:p>
        </p:txBody>
      </p:sp>
      <p:pic>
        <p:nvPicPr>
          <p:cNvPr id="7" name="그림 6">
            <a:extLst>
              <a:ext uri="{FF2B5EF4-FFF2-40B4-BE49-F238E27FC236}">
                <a16:creationId xmlns:a16="http://schemas.microsoft.com/office/drawing/2014/main" id="{FBF40F66-DB7D-538A-3C5A-E8FD5F6E8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320" y="2260600"/>
            <a:ext cx="5651500" cy="2336800"/>
          </a:xfrm>
          <a:prstGeom prst="rect">
            <a:avLst/>
          </a:prstGeom>
        </p:spPr>
      </p:pic>
      <p:pic>
        <p:nvPicPr>
          <p:cNvPr id="10" name="그림 9">
            <a:extLst>
              <a:ext uri="{FF2B5EF4-FFF2-40B4-BE49-F238E27FC236}">
                <a16:creationId xmlns:a16="http://schemas.microsoft.com/office/drawing/2014/main" id="{169612AC-5175-E09D-0FF3-035F7166D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3980" y="1606550"/>
            <a:ext cx="5092700" cy="3644900"/>
          </a:xfrm>
          <a:prstGeom prst="rect">
            <a:avLst/>
          </a:prstGeom>
        </p:spPr>
      </p:pic>
    </p:spTree>
    <p:extLst>
      <p:ext uri="{BB962C8B-B14F-4D97-AF65-F5344CB8AC3E}">
        <p14:creationId xmlns:p14="http://schemas.microsoft.com/office/powerpoint/2010/main" val="16094760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130606" y="276870"/>
            <a:ext cx="4224170" cy="523220"/>
          </a:xfrm>
          <a:prstGeom prst="rect">
            <a:avLst/>
          </a:prstGeom>
          <a:noFill/>
        </p:spPr>
        <p:txBody>
          <a:bodyPr wrap="none" rtlCol="0">
            <a:spAutoFit/>
          </a:bodyPr>
          <a:lstStyle/>
          <a:p>
            <a:r>
              <a:rPr lang="en-US" altLang="ko-KR" sz="2800" b="1" dirty="0">
                <a:solidFill>
                  <a:schemeClr val="bg1">
                    <a:lumMod val="95000"/>
                  </a:schemeClr>
                </a:solidFill>
                <a:latin typeface="Times New Roman" panose="02020603050405020304" pitchFamily="18" charset="0"/>
                <a:ea typeface="나눔스퀘어 Light" panose="020B0600000101010101" pitchFamily="50" charset="-127"/>
                <a:cs typeface="Times New Roman" panose="02020603050405020304" pitchFamily="18" charset="0"/>
              </a:rPr>
              <a:t>Stellar Evaluation Metrics</a:t>
            </a:r>
            <a:endParaRPr lang="ko-KR" altLang="en-US" sz="2800" dirty="0">
              <a:solidFill>
                <a:schemeClr val="bg1">
                  <a:lumMod val="95000"/>
                </a:schemeClr>
              </a:solidFill>
              <a:latin typeface="Times New Roman" panose="02020603050405020304" pitchFamily="18" charset="0"/>
              <a:ea typeface="나눔스퀘어 Light" panose="020B0600000101010101" pitchFamily="50" charset="-127"/>
              <a:cs typeface="Times New Roman" panose="02020603050405020304" pitchFamily="18" charset="0"/>
            </a:endParaRPr>
          </a:p>
        </p:txBody>
      </p:sp>
      <p:sp>
        <p:nvSpPr>
          <p:cNvPr id="4" name="TextBox 3">
            <a:extLst>
              <a:ext uri="{FF2B5EF4-FFF2-40B4-BE49-F238E27FC236}">
                <a16:creationId xmlns:a16="http://schemas.microsoft.com/office/drawing/2014/main" id="{0C2C00A5-C0B7-B594-B7D4-45CB705809F5}"/>
              </a:ext>
            </a:extLst>
          </p:cNvPr>
          <p:cNvSpPr txBox="1"/>
          <p:nvPr/>
        </p:nvSpPr>
        <p:spPr>
          <a:xfrm>
            <a:off x="1050345" y="5443710"/>
            <a:ext cx="9061321" cy="923330"/>
          </a:xfrm>
          <a:prstGeom prst="rect">
            <a:avLst/>
          </a:prstGeom>
          <a:noFill/>
        </p:spPr>
        <p:txBody>
          <a:bodyPr wrap="square" rtlCol="0">
            <a:spAutoFit/>
          </a:bodyPr>
          <a:lstStyle/>
          <a:p>
            <a:r>
              <a:rPr lang="en" altLang="ko-Kore-KR" sz="1800" dirty="0">
                <a:solidFill>
                  <a:srgbClr val="161C1E"/>
                </a:solidFill>
                <a:effectLst/>
                <a:latin typeface="TimesNewRomanPSMT"/>
              </a:rPr>
              <a:t>From Table 3 it is clear that </a:t>
            </a:r>
            <a:r>
              <a:rPr lang="en" altLang="ko-Kore-KR" sz="1800" b="1" dirty="0">
                <a:effectLst/>
                <a:latin typeface="TimesNewRomanPSMT"/>
              </a:rPr>
              <a:t>Random Forest Regressor and XG Boost </a:t>
            </a:r>
            <a:r>
              <a:rPr lang="en" altLang="ko-Kore-KR" sz="1800" dirty="0">
                <a:effectLst/>
                <a:latin typeface="TimesNewRomanPSMT"/>
              </a:rPr>
              <a:t>give the best result with 95% accuracy along with high R2 score, low Mean Absolute Error, and low Mean Squared Error. </a:t>
            </a:r>
            <a:endParaRPr lang="en" altLang="ko-Kore-KR" dirty="0"/>
          </a:p>
          <a:p>
            <a:pPr marL="285750" indent="-285750" algn="just">
              <a:buFont typeface="Arial" panose="020B0604020202020204" pitchFamily="34" charset="0"/>
              <a:buChar char="•"/>
            </a:pPr>
            <a:endParaRPr kumimoji="1" lang="en-US" altLang="ko-Kore-KR" b="1" dirty="0">
              <a:latin typeface="Times New Roman" panose="02020603050405020304" pitchFamily="18" charset="0"/>
              <a:cs typeface="Times New Roman" panose="02020603050405020304" pitchFamily="18" charset="0"/>
            </a:endParaRPr>
          </a:p>
        </p:txBody>
      </p:sp>
      <p:pic>
        <p:nvPicPr>
          <p:cNvPr id="6" name="그림 5">
            <a:extLst>
              <a:ext uri="{FF2B5EF4-FFF2-40B4-BE49-F238E27FC236}">
                <a16:creationId xmlns:a16="http://schemas.microsoft.com/office/drawing/2014/main" id="{78AD4BAC-6B17-F31A-EFA2-8EC58DE3D8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320" y="2241550"/>
            <a:ext cx="5664200" cy="2374900"/>
          </a:xfrm>
          <a:prstGeom prst="rect">
            <a:avLst/>
          </a:prstGeom>
        </p:spPr>
      </p:pic>
      <p:pic>
        <p:nvPicPr>
          <p:cNvPr id="9" name="그림 8">
            <a:extLst>
              <a:ext uri="{FF2B5EF4-FFF2-40B4-BE49-F238E27FC236}">
                <a16:creationId xmlns:a16="http://schemas.microsoft.com/office/drawing/2014/main" id="{8B2CA98E-E912-B87F-009D-9B9DAF44D499}"/>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6206355" y="1703868"/>
            <a:ext cx="5664200" cy="3739842"/>
          </a:xfrm>
          <a:prstGeom prst="rect">
            <a:avLst/>
          </a:prstGeom>
        </p:spPr>
      </p:pic>
    </p:spTree>
    <p:extLst>
      <p:ext uri="{BB962C8B-B14F-4D97-AF65-F5344CB8AC3E}">
        <p14:creationId xmlns:p14="http://schemas.microsoft.com/office/powerpoint/2010/main" val="28832068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130606" y="276870"/>
            <a:ext cx="1301959" cy="523220"/>
          </a:xfrm>
          <a:prstGeom prst="rect">
            <a:avLst/>
          </a:prstGeom>
          <a:noFill/>
        </p:spPr>
        <p:txBody>
          <a:bodyPr wrap="none" rtlCol="0">
            <a:spAutoFit/>
          </a:bodyPr>
          <a:lstStyle/>
          <a:p>
            <a:r>
              <a:rPr lang="en-US" altLang="ko-KR" sz="2800" b="1" dirty="0">
                <a:solidFill>
                  <a:schemeClr val="bg1">
                    <a:lumMod val="95000"/>
                  </a:schemeClr>
                </a:solidFill>
                <a:latin typeface="Times New Roman" panose="02020603050405020304" pitchFamily="18" charset="0"/>
                <a:ea typeface="나눔스퀘어 Light" panose="020B0600000101010101" pitchFamily="50" charset="-127"/>
                <a:cs typeface="Times New Roman" panose="02020603050405020304" pitchFamily="18" charset="0"/>
              </a:rPr>
              <a:t>Results</a:t>
            </a:r>
            <a:endParaRPr lang="ko-KR" altLang="en-US" sz="2800" dirty="0">
              <a:solidFill>
                <a:schemeClr val="bg1">
                  <a:lumMod val="95000"/>
                </a:schemeClr>
              </a:solidFill>
              <a:latin typeface="Times New Roman" panose="02020603050405020304" pitchFamily="18" charset="0"/>
              <a:ea typeface="나눔스퀘어 Light" panose="020B0600000101010101" pitchFamily="50" charset="-127"/>
              <a:cs typeface="Times New Roman" panose="02020603050405020304" pitchFamily="18" charset="0"/>
            </a:endParaRPr>
          </a:p>
        </p:txBody>
      </p:sp>
      <p:sp>
        <p:nvSpPr>
          <p:cNvPr id="4" name="TextBox 3">
            <a:extLst>
              <a:ext uri="{FF2B5EF4-FFF2-40B4-BE49-F238E27FC236}">
                <a16:creationId xmlns:a16="http://schemas.microsoft.com/office/drawing/2014/main" id="{0C2C00A5-C0B7-B594-B7D4-45CB705809F5}"/>
              </a:ext>
            </a:extLst>
          </p:cNvPr>
          <p:cNvSpPr txBox="1"/>
          <p:nvPr/>
        </p:nvSpPr>
        <p:spPr>
          <a:xfrm>
            <a:off x="1487863" y="5515920"/>
            <a:ext cx="8794511" cy="646331"/>
          </a:xfrm>
          <a:prstGeom prst="rect">
            <a:avLst/>
          </a:prstGeom>
          <a:noFill/>
        </p:spPr>
        <p:txBody>
          <a:bodyPr wrap="square" rtlCol="0">
            <a:spAutoFit/>
          </a:bodyPr>
          <a:lstStyle/>
          <a:p>
            <a:r>
              <a:rPr lang="en" altLang="ko-Kore-KR" dirty="0">
                <a:solidFill>
                  <a:srgbClr val="161C1E"/>
                </a:solidFill>
                <a:effectLst/>
                <a:latin typeface="TimesNewRomanPSMT"/>
              </a:rPr>
              <a:t>T</a:t>
            </a:r>
            <a:r>
              <a:rPr lang="en" altLang="ko-Kore-KR" dirty="0">
                <a:effectLst/>
                <a:latin typeface="TimesNewRomanPSMT"/>
              </a:rPr>
              <a:t>he analysis and results show that </a:t>
            </a:r>
            <a:r>
              <a:rPr lang="en" altLang="ko-Kore-KR" b="1" dirty="0">
                <a:effectLst/>
                <a:latin typeface="TimesNewRomanPSMT"/>
              </a:rPr>
              <a:t>Random Forest Regressor </a:t>
            </a:r>
            <a:r>
              <a:rPr lang="en" altLang="ko-Kore-KR" dirty="0">
                <a:effectLst/>
                <a:latin typeface="TimesNewRomanPSMT"/>
              </a:rPr>
              <a:t>is giving the best results in the case of every cryptocurrency. </a:t>
            </a:r>
            <a:endParaRPr lang="en" altLang="ko-Kore-KR" dirty="0"/>
          </a:p>
        </p:txBody>
      </p:sp>
      <p:pic>
        <p:nvPicPr>
          <p:cNvPr id="5" name="그림 4">
            <a:extLst>
              <a:ext uri="{FF2B5EF4-FFF2-40B4-BE49-F238E27FC236}">
                <a16:creationId xmlns:a16="http://schemas.microsoft.com/office/drawing/2014/main" id="{D283E6D1-4888-56E1-45D6-AA8365BAE990}"/>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009557" y="1572008"/>
            <a:ext cx="3517111" cy="1898617"/>
          </a:xfrm>
          <a:prstGeom prst="rect">
            <a:avLst/>
          </a:prstGeom>
        </p:spPr>
      </p:pic>
      <p:pic>
        <p:nvPicPr>
          <p:cNvPr id="7" name="그림 6">
            <a:extLst>
              <a:ext uri="{FF2B5EF4-FFF2-40B4-BE49-F238E27FC236}">
                <a16:creationId xmlns:a16="http://schemas.microsoft.com/office/drawing/2014/main" id="{C9ECD89D-C8DA-430C-170A-A55392E7B56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885119" y="1572008"/>
            <a:ext cx="3659414" cy="1885412"/>
          </a:xfrm>
          <a:prstGeom prst="rect">
            <a:avLst/>
          </a:prstGeom>
        </p:spPr>
      </p:pic>
      <p:pic>
        <p:nvPicPr>
          <p:cNvPr id="8" name="그림 7">
            <a:extLst>
              <a:ext uri="{FF2B5EF4-FFF2-40B4-BE49-F238E27FC236}">
                <a16:creationId xmlns:a16="http://schemas.microsoft.com/office/drawing/2014/main" id="{268EAB6C-0FF8-1706-5DE0-04C834247AF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011222" y="3560721"/>
            <a:ext cx="3813675" cy="1576890"/>
          </a:xfrm>
          <a:prstGeom prst="rect">
            <a:avLst/>
          </a:prstGeom>
        </p:spPr>
      </p:pic>
      <p:pic>
        <p:nvPicPr>
          <p:cNvPr id="10" name="그림 9">
            <a:extLst>
              <a:ext uri="{FF2B5EF4-FFF2-40B4-BE49-F238E27FC236}">
                <a16:creationId xmlns:a16="http://schemas.microsoft.com/office/drawing/2014/main" id="{7ED6384B-1B25-445E-DBA0-77097B02528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803703" y="3566953"/>
            <a:ext cx="3822245" cy="1602600"/>
          </a:xfrm>
          <a:prstGeom prst="rect">
            <a:avLst/>
          </a:prstGeom>
        </p:spPr>
      </p:pic>
    </p:spTree>
    <p:extLst>
      <p:ext uri="{BB962C8B-B14F-4D97-AF65-F5344CB8AC3E}">
        <p14:creationId xmlns:p14="http://schemas.microsoft.com/office/powerpoint/2010/main" val="1942187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31F6F75-B221-4061-B962-758F7C3BEBFF}"/>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474720" y="0"/>
            <a:ext cx="8717280" cy="6858000"/>
          </a:xfrm>
          <a:prstGeom prst="rect">
            <a:avLst/>
          </a:prstGeom>
        </p:spPr>
      </p:pic>
      <p:sp>
        <p:nvSpPr>
          <p:cNvPr id="7" name="직사각형 6">
            <a:extLst>
              <a:ext uri="{FF2B5EF4-FFF2-40B4-BE49-F238E27FC236}">
                <a16:creationId xmlns:a16="http://schemas.microsoft.com/office/drawing/2014/main" id="{BFB742AF-8DE1-4801-BAAB-FF7C033D40F3}"/>
              </a:ext>
            </a:extLst>
          </p:cNvPr>
          <p:cNvSpPr/>
          <p:nvPr/>
        </p:nvSpPr>
        <p:spPr>
          <a:xfrm>
            <a:off x="0" y="0"/>
            <a:ext cx="6096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9B29B74-5530-431A-9A1D-6C360E5E40A6}"/>
              </a:ext>
            </a:extLst>
          </p:cNvPr>
          <p:cNvSpPr txBox="1"/>
          <p:nvPr/>
        </p:nvSpPr>
        <p:spPr>
          <a:xfrm>
            <a:off x="904240" y="3155880"/>
            <a:ext cx="4866748" cy="523220"/>
          </a:xfrm>
          <a:prstGeom prst="rect">
            <a:avLst/>
          </a:prstGeom>
          <a:noFill/>
        </p:spPr>
        <p:txBody>
          <a:bodyPr wrap="square" rtlCol="0">
            <a:spAutoFit/>
          </a:bodyPr>
          <a:lstStyle/>
          <a:p>
            <a:r>
              <a:rPr lang="en-US" altLang="ko-KR" sz="2800" spc="-300" dirty="0" smtClean="0">
                <a:solidFill>
                  <a:schemeClr val="bg1"/>
                </a:solidFill>
              </a:rPr>
              <a:t>Case Study 3</a:t>
            </a:r>
            <a:endParaRPr lang="ko-KR" altLang="en-US" sz="2800" spc="-300" dirty="0">
              <a:solidFill>
                <a:schemeClr val="bg1"/>
              </a:solidFill>
            </a:endParaRPr>
          </a:p>
        </p:txBody>
      </p:sp>
      <p:cxnSp>
        <p:nvCxnSpPr>
          <p:cNvPr id="12" name="직선 연결선 11">
            <a:extLst>
              <a:ext uri="{FF2B5EF4-FFF2-40B4-BE49-F238E27FC236}">
                <a16:creationId xmlns:a16="http://schemas.microsoft.com/office/drawing/2014/main" id="{E9C7568C-DA98-40CE-9115-1F19853EEDF6}"/>
              </a:ext>
            </a:extLst>
          </p:cNvPr>
          <p:cNvCxnSpPr>
            <a:cxnSpLocks/>
          </p:cNvCxnSpPr>
          <p:nvPr/>
        </p:nvCxnSpPr>
        <p:spPr>
          <a:xfrm>
            <a:off x="904240" y="2823130"/>
            <a:ext cx="4467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92A7BF85-EFF0-4169-9F33-5B30AFBB9A2A}"/>
              </a:ext>
            </a:extLst>
          </p:cNvPr>
          <p:cNvCxnSpPr>
            <a:cxnSpLocks/>
          </p:cNvCxnSpPr>
          <p:nvPr/>
        </p:nvCxnSpPr>
        <p:spPr>
          <a:xfrm>
            <a:off x="904240" y="4011850"/>
            <a:ext cx="4467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144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stretch>
            <a:fillRect/>
          </a:stretch>
        </p:blipFill>
        <p:spPr>
          <a:xfrm>
            <a:off x="1" y="1076960"/>
            <a:ext cx="12192000" cy="5781040"/>
          </a:xfrm>
          <a:prstGeom prst="rect">
            <a:avLst/>
          </a:prstGeom>
        </p:spPr>
      </p:pic>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3191899" cy="646331"/>
          </a:xfrm>
          <a:prstGeom prst="rect">
            <a:avLst/>
          </a:prstGeom>
          <a:noFill/>
        </p:spPr>
        <p:txBody>
          <a:bodyPr wrap="none" rtlCol="0">
            <a:spAutoFit/>
          </a:bodyPr>
          <a:lstStyle/>
          <a:p>
            <a:r>
              <a:rPr lang="en-US" altLang="ko-KR" sz="3600" spc="-300" dirty="0" smtClean="0">
                <a:solidFill>
                  <a:schemeClr val="bg1"/>
                </a:solidFill>
              </a:rPr>
              <a:t>Purposed Work</a:t>
            </a:r>
            <a:endParaRPr lang="ko-KR" altLang="en-US" sz="3600" spc="-300" dirty="0">
              <a:solidFill>
                <a:schemeClr val="bg1"/>
              </a:solidFill>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87395" cy="307777"/>
          </a:xfrm>
          <a:prstGeom prst="rect">
            <a:avLst/>
          </a:prstGeom>
          <a:noFill/>
        </p:spPr>
        <p:txBody>
          <a:bodyPr wrap="none" rtlCol="0">
            <a:spAutoFit/>
          </a:bodyPr>
          <a:lstStyle/>
          <a:p>
            <a:r>
              <a:rPr lang="en-US" altLang="ko-KR" sz="1400" dirty="0">
                <a:solidFill>
                  <a:schemeClr val="bg1"/>
                </a:solidFill>
              </a:rPr>
              <a:t>Part 1</a:t>
            </a:r>
            <a:r>
              <a:rPr lang="en-US" altLang="ko-KR" sz="1400" dirty="0" smtClean="0">
                <a:solidFill>
                  <a:schemeClr val="bg1"/>
                </a:solidFill>
              </a:rPr>
              <a:t> </a:t>
            </a:r>
            <a:endParaRPr lang="ko-KR" altLang="en-US" sz="1400" dirty="0">
              <a:solidFill>
                <a:schemeClr val="bg1"/>
              </a:solidFill>
            </a:endParaRPr>
          </a:p>
        </p:txBody>
      </p:sp>
      <p:sp>
        <p:nvSpPr>
          <p:cNvPr id="5" name="직사각형 4"/>
          <p:cNvSpPr/>
          <p:nvPr/>
        </p:nvSpPr>
        <p:spPr>
          <a:xfrm>
            <a:off x="221675" y="2259320"/>
            <a:ext cx="6107837" cy="3416320"/>
          </a:xfrm>
          <a:prstGeom prst="rect">
            <a:avLst/>
          </a:prstGeom>
        </p:spPr>
        <p:txBody>
          <a:bodyPr wrap="square">
            <a:spAutoFit/>
          </a:bodyPr>
          <a:lstStyle/>
          <a:p>
            <a:pPr marL="285750" indent="-285750">
              <a:buFont typeface="Wingdings" panose="05000000000000000000" pitchFamily="2" charset="2"/>
              <a:buChar char="l"/>
            </a:pPr>
            <a:r>
              <a:rPr lang="en-US" altLang="ko-KR" b="1" u="sng" dirty="0" smtClean="0">
                <a:solidFill>
                  <a:srgbClr val="FF0000"/>
                </a:solidFill>
              </a:rPr>
              <a:t>virtual </a:t>
            </a:r>
            <a:r>
              <a:rPr lang="en-US" altLang="ko-KR" b="1" u="sng" dirty="0">
                <a:solidFill>
                  <a:srgbClr val="FF0000"/>
                </a:solidFill>
              </a:rPr>
              <a:t>currency </a:t>
            </a:r>
            <a:r>
              <a:rPr lang="en-US" altLang="ko-KR" dirty="0">
                <a:solidFill>
                  <a:schemeClr val="bg1"/>
                </a:solidFill>
              </a:rPr>
              <a:t>has no substance and there is no central bank that </a:t>
            </a:r>
            <a:r>
              <a:rPr lang="en-US" altLang="ko-KR" dirty="0" smtClean="0">
                <a:solidFill>
                  <a:schemeClr val="bg1"/>
                </a:solidFill>
              </a:rPr>
              <a:t>controls</a:t>
            </a:r>
          </a:p>
          <a:p>
            <a:pPr marL="285750" indent="-285750">
              <a:buFont typeface="Wingdings" panose="05000000000000000000" pitchFamily="2" charset="2"/>
              <a:buChar char="l"/>
            </a:pPr>
            <a:endParaRPr lang="en-US" altLang="ko-KR" dirty="0"/>
          </a:p>
          <a:p>
            <a:pPr marL="285750" indent="-285750">
              <a:buFont typeface="Wingdings" panose="05000000000000000000" pitchFamily="2" charset="2"/>
              <a:buChar char="l"/>
            </a:pPr>
            <a:r>
              <a:rPr lang="en-US" altLang="ko-KR" dirty="0" smtClean="0">
                <a:solidFill>
                  <a:schemeClr val="bg1"/>
                </a:solidFill>
              </a:rPr>
              <a:t>In </a:t>
            </a:r>
            <a:r>
              <a:rPr lang="en-US" altLang="ko-KR" dirty="0">
                <a:solidFill>
                  <a:schemeClr val="bg1"/>
                </a:solidFill>
              </a:rPr>
              <a:t>this way, if virtual currency </a:t>
            </a:r>
            <a:r>
              <a:rPr lang="en-US" altLang="ko-KR" b="1" i="1" u="sng" dirty="0">
                <a:solidFill>
                  <a:schemeClr val="bg1"/>
                </a:solidFill>
              </a:rPr>
              <a:t>does not secure stability and normality</a:t>
            </a:r>
            <a:r>
              <a:rPr lang="en-US" altLang="ko-KR" dirty="0">
                <a:solidFill>
                  <a:schemeClr val="bg1"/>
                </a:solidFill>
              </a:rPr>
              <a:t>, </a:t>
            </a:r>
            <a:r>
              <a:rPr lang="en-US" altLang="ko-KR" dirty="0" smtClean="0">
                <a:solidFill>
                  <a:schemeClr val="bg1"/>
                </a:solidFill>
              </a:rPr>
              <a:t>it </a:t>
            </a:r>
            <a:r>
              <a:rPr lang="en-US" altLang="ko-KR" dirty="0">
                <a:solidFill>
                  <a:schemeClr val="bg1"/>
                </a:solidFill>
              </a:rPr>
              <a:t>is judged that virtual currency </a:t>
            </a:r>
            <a:r>
              <a:rPr lang="en-US" altLang="ko-KR" b="1" i="1" u="sng" dirty="0">
                <a:solidFill>
                  <a:schemeClr val="bg1"/>
                </a:solidFill>
              </a:rPr>
              <a:t>will not be able to properly function as currency</a:t>
            </a:r>
            <a:r>
              <a:rPr lang="en-US" altLang="ko-KR" dirty="0" smtClean="0">
                <a:solidFill>
                  <a:schemeClr val="bg1"/>
                </a:solidFill>
              </a:rPr>
              <a:t>. </a:t>
            </a:r>
          </a:p>
          <a:p>
            <a:endParaRPr lang="en-US" altLang="ko-KR" dirty="0"/>
          </a:p>
          <a:p>
            <a:pPr marL="285750" indent="-285750">
              <a:buFont typeface="Wingdings" panose="05000000000000000000" pitchFamily="2" charset="2"/>
              <a:buChar char="l"/>
            </a:pPr>
            <a:r>
              <a:rPr lang="en-US" altLang="ko-KR" dirty="0" smtClean="0">
                <a:solidFill>
                  <a:schemeClr val="bg1"/>
                </a:solidFill>
              </a:rPr>
              <a:t>Therefore, </a:t>
            </a:r>
            <a:r>
              <a:rPr lang="en-US" altLang="ko-KR" b="1" dirty="0" smtClean="0">
                <a:solidFill>
                  <a:srgbClr val="FF0000"/>
                </a:solidFill>
              </a:rPr>
              <a:t>multivariate </a:t>
            </a:r>
            <a:r>
              <a:rPr lang="en-US" altLang="ko-KR" b="1" dirty="0">
                <a:solidFill>
                  <a:srgbClr val="FF0000"/>
                </a:solidFill>
              </a:rPr>
              <a:t>analysis </a:t>
            </a:r>
            <a:r>
              <a:rPr lang="en-US" altLang="ko-KR" dirty="0">
                <a:solidFill>
                  <a:schemeClr val="bg1"/>
                </a:solidFill>
              </a:rPr>
              <a:t>is applied to derive a multiple regression equation that reveals the degree of factors influencing </a:t>
            </a:r>
            <a:r>
              <a:rPr lang="en-US" altLang="ko-KR" dirty="0" smtClean="0">
                <a:solidFill>
                  <a:schemeClr val="bg1"/>
                </a:solidFill>
              </a:rPr>
              <a:t>cryptocurrency </a:t>
            </a:r>
            <a:r>
              <a:rPr lang="en-US" altLang="ko-KR" dirty="0">
                <a:solidFill>
                  <a:schemeClr val="bg1"/>
                </a:solidFill>
              </a:rPr>
              <a:t>price fluctuations.</a:t>
            </a:r>
            <a:endParaRPr lang="ko-KR" altLang="en-US" dirty="0">
              <a:solidFill>
                <a:schemeClr val="bg1"/>
              </a:solidFill>
            </a:endParaRPr>
          </a:p>
        </p:txBody>
      </p:sp>
    </p:spTree>
    <p:extLst>
      <p:ext uri="{BB962C8B-B14F-4D97-AF65-F5344CB8AC3E}">
        <p14:creationId xmlns:p14="http://schemas.microsoft.com/office/powerpoint/2010/main" val="749496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331F6F75-B221-4061-B962-758F7C3BEBFF}"/>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3474720" y="0"/>
            <a:ext cx="8717280" cy="6858000"/>
          </a:xfrm>
          <a:prstGeom prst="rect">
            <a:avLst/>
          </a:prstGeom>
        </p:spPr>
      </p:pic>
      <p:sp>
        <p:nvSpPr>
          <p:cNvPr id="7" name="직사각형 6">
            <a:extLst>
              <a:ext uri="{FF2B5EF4-FFF2-40B4-BE49-F238E27FC236}">
                <a16:creationId xmlns:a16="http://schemas.microsoft.com/office/drawing/2014/main" id="{BFB742AF-8DE1-4801-BAAB-FF7C033D40F3}"/>
              </a:ext>
            </a:extLst>
          </p:cNvPr>
          <p:cNvSpPr/>
          <p:nvPr/>
        </p:nvSpPr>
        <p:spPr>
          <a:xfrm>
            <a:off x="0" y="0"/>
            <a:ext cx="6096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E9B29B74-5530-431A-9A1D-6C360E5E40A6}"/>
              </a:ext>
            </a:extLst>
          </p:cNvPr>
          <p:cNvSpPr txBox="1"/>
          <p:nvPr/>
        </p:nvSpPr>
        <p:spPr>
          <a:xfrm>
            <a:off x="904240" y="2951946"/>
            <a:ext cx="4866748" cy="523220"/>
          </a:xfrm>
          <a:prstGeom prst="rect">
            <a:avLst/>
          </a:prstGeom>
          <a:noFill/>
        </p:spPr>
        <p:txBody>
          <a:bodyPr wrap="square" rtlCol="0">
            <a:spAutoFit/>
          </a:bodyPr>
          <a:lstStyle/>
          <a:p>
            <a:r>
              <a:rPr lang="en-US" altLang="ko-KR" sz="2800" spc="-300" dirty="0">
                <a:solidFill>
                  <a:schemeClr val="bg1"/>
                </a:solidFill>
              </a:rPr>
              <a:t>Case 1</a:t>
            </a:r>
            <a:endParaRPr lang="ko-KR" altLang="en-US" sz="2800" spc="-300" dirty="0">
              <a:solidFill>
                <a:schemeClr val="bg1"/>
              </a:solidFill>
            </a:endParaRPr>
          </a:p>
        </p:txBody>
      </p:sp>
      <p:cxnSp>
        <p:nvCxnSpPr>
          <p:cNvPr id="12" name="직선 연결선 11">
            <a:extLst>
              <a:ext uri="{FF2B5EF4-FFF2-40B4-BE49-F238E27FC236}">
                <a16:creationId xmlns:a16="http://schemas.microsoft.com/office/drawing/2014/main" id="{E9C7568C-DA98-40CE-9115-1F19853EEDF6}"/>
              </a:ext>
            </a:extLst>
          </p:cNvPr>
          <p:cNvCxnSpPr>
            <a:cxnSpLocks/>
          </p:cNvCxnSpPr>
          <p:nvPr/>
        </p:nvCxnSpPr>
        <p:spPr>
          <a:xfrm>
            <a:off x="904240" y="2823130"/>
            <a:ext cx="4467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92A7BF85-EFF0-4169-9F33-5B30AFBB9A2A}"/>
              </a:ext>
            </a:extLst>
          </p:cNvPr>
          <p:cNvCxnSpPr>
            <a:cxnSpLocks/>
          </p:cNvCxnSpPr>
          <p:nvPr/>
        </p:nvCxnSpPr>
        <p:spPr>
          <a:xfrm>
            <a:off x="904240" y="4011850"/>
            <a:ext cx="44678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7171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1779654" cy="646331"/>
          </a:xfrm>
          <a:prstGeom prst="rect">
            <a:avLst/>
          </a:prstGeom>
          <a:noFill/>
        </p:spPr>
        <p:txBody>
          <a:bodyPr wrap="none" rtlCol="0">
            <a:spAutoFit/>
          </a:bodyPr>
          <a:lstStyle/>
          <a:p>
            <a:r>
              <a:rPr lang="en-US" altLang="ko-KR" sz="3600" spc="-300" dirty="0" err="1" smtClean="0">
                <a:solidFill>
                  <a:schemeClr val="bg1"/>
                </a:solidFill>
              </a:rPr>
              <a:t>DataSet</a:t>
            </a:r>
            <a:endParaRPr lang="ko-KR" altLang="en-US" sz="3600" spc="-300" dirty="0">
              <a:solidFill>
                <a:schemeClr val="bg1"/>
              </a:solidFill>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743024" cy="307777"/>
          </a:xfrm>
          <a:prstGeom prst="rect">
            <a:avLst/>
          </a:prstGeom>
          <a:noFill/>
        </p:spPr>
        <p:txBody>
          <a:bodyPr wrap="none" rtlCol="0">
            <a:spAutoFit/>
          </a:bodyPr>
          <a:lstStyle/>
          <a:p>
            <a:r>
              <a:rPr lang="en-US" altLang="ko-KR" sz="1400" dirty="0">
                <a:solidFill>
                  <a:schemeClr val="bg1"/>
                </a:solidFill>
              </a:rPr>
              <a:t>Part 2, </a:t>
            </a:r>
            <a:endParaRPr lang="ko-KR" altLang="en-US" sz="1400" dirty="0">
              <a:solidFill>
                <a:schemeClr val="bg1"/>
              </a:solidFill>
            </a:endParaRPr>
          </a:p>
        </p:txBody>
      </p:sp>
      <p:sp>
        <p:nvSpPr>
          <p:cNvPr id="6" name="직사각형 5"/>
          <p:cNvSpPr/>
          <p:nvPr/>
        </p:nvSpPr>
        <p:spPr>
          <a:xfrm>
            <a:off x="503592" y="3804518"/>
            <a:ext cx="11688408" cy="2585323"/>
          </a:xfrm>
          <a:prstGeom prst="rect">
            <a:avLst/>
          </a:prstGeom>
        </p:spPr>
        <p:txBody>
          <a:bodyPr wrap="square">
            <a:spAutoFit/>
          </a:bodyPr>
          <a:lstStyle/>
          <a:p>
            <a:r>
              <a:rPr lang="en-US" altLang="ko-KR" dirty="0"/>
              <a:t>In this paper, using multiple regression analysis, one of the multivariate analysis methods</a:t>
            </a:r>
            <a:r>
              <a:rPr lang="en-US" altLang="ko-KR" dirty="0" smtClean="0"/>
              <a:t>,</a:t>
            </a:r>
          </a:p>
          <a:p>
            <a:r>
              <a:rPr lang="en-US" altLang="ko-KR" dirty="0" smtClean="0"/>
              <a:t>Confirm </a:t>
            </a:r>
            <a:r>
              <a:rPr lang="en-US" altLang="ko-KR" dirty="0"/>
              <a:t>the degree of factors affecting the price fluctuation of virtual currency and express it as a multiple regression equation</a:t>
            </a:r>
            <a:r>
              <a:rPr lang="en-US" altLang="ko-KR" dirty="0" smtClean="0"/>
              <a:t>.</a:t>
            </a:r>
          </a:p>
          <a:p>
            <a:endParaRPr lang="en-US" altLang="ko-KR" dirty="0" smtClean="0"/>
          </a:p>
          <a:p>
            <a:r>
              <a:rPr lang="en-US" altLang="ko-KR" dirty="0" smtClean="0"/>
              <a:t>Price </a:t>
            </a:r>
            <a:r>
              <a:rPr lang="en-US" altLang="ko-KR" dirty="0"/>
              <a:t>data is analyzed by limiting the scope to only the top three cryptocurrencies </a:t>
            </a:r>
            <a:r>
              <a:rPr lang="en-US" altLang="ko-KR" b="1" dirty="0">
                <a:solidFill>
                  <a:srgbClr val="FF0000"/>
                </a:solidFill>
              </a:rPr>
              <a:t>(Bitcoin, </a:t>
            </a:r>
            <a:r>
              <a:rPr lang="en-US" altLang="ko-KR" b="1" dirty="0" err="1">
                <a:solidFill>
                  <a:srgbClr val="FF0000"/>
                </a:solidFill>
              </a:rPr>
              <a:t>Ethereum</a:t>
            </a:r>
            <a:r>
              <a:rPr lang="en-US" altLang="ko-KR" b="1" dirty="0">
                <a:solidFill>
                  <a:srgbClr val="FF0000"/>
                </a:solidFill>
              </a:rPr>
              <a:t>, Ripple</a:t>
            </a:r>
            <a:r>
              <a:rPr lang="en-US" altLang="ko-KR" b="1" dirty="0" smtClean="0">
                <a:solidFill>
                  <a:srgbClr val="FF0000"/>
                </a:solidFill>
              </a:rPr>
              <a:t>).</a:t>
            </a:r>
          </a:p>
          <a:p>
            <a:endParaRPr lang="en-US" altLang="ko-KR" dirty="0"/>
          </a:p>
          <a:p>
            <a:r>
              <a:rPr lang="en-US" altLang="ko-KR" dirty="0" smtClean="0"/>
              <a:t>Analysis </a:t>
            </a:r>
            <a:r>
              <a:rPr lang="en-US" altLang="ko-KR" dirty="0"/>
              <a:t>is limited to trading volume, issuance volume, number of ransomware infringement reports, exchange rate (USD/CNY, USD/KRW), and gold futures market price factors.</a:t>
            </a:r>
            <a:endParaRPr lang="ko-KR" altLang="en-US" dirty="0"/>
          </a:p>
        </p:txBody>
      </p:sp>
      <p:pic>
        <p:nvPicPr>
          <p:cNvPr id="7" name="그림 6"/>
          <p:cNvPicPr>
            <a:picLocks noChangeAspect="1"/>
          </p:cNvPicPr>
          <p:nvPr/>
        </p:nvPicPr>
        <p:blipFill>
          <a:blip r:embed="rId2"/>
          <a:stretch>
            <a:fillRect/>
          </a:stretch>
        </p:blipFill>
        <p:spPr>
          <a:xfrm>
            <a:off x="2289312" y="1571129"/>
            <a:ext cx="2980957" cy="1878804"/>
          </a:xfrm>
          <a:prstGeom prst="rect">
            <a:avLst/>
          </a:prstGeom>
        </p:spPr>
      </p:pic>
      <p:pic>
        <p:nvPicPr>
          <p:cNvPr id="10" name="그림 9"/>
          <p:cNvPicPr>
            <a:picLocks noChangeAspect="1"/>
          </p:cNvPicPr>
          <p:nvPr/>
        </p:nvPicPr>
        <p:blipFill>
          <a:blip r:embed="rId3"/>
          <a:stretch>
            <a:fillRect/>
          </a:stretch>
        </p:blipFill>
        <p:spPr>
          <a:xfrm>
            <a:off x="6528403" y="1516302"/>
            <a:ext cx="2263336" cy="2110923"/>
          </a:xfrm>
          <a:prstGeom prst="rect">
            <a:avLst/>
          </a:prstGeom>
        </p:spPr>
      </p:pic>
    </p:spTree>
    <p:extLst>
      <p:ext uri="{BB962C8B-B14F-4D97-AF65-F5344CB8AC3E}">
        <p14:creationId xmlns:p14="http://schemas.microsoft.com/office/powerpoint/2010/main" val="130346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3474028" cy="523220"/>
          </a:xfrm>
          <a:prstGeom prst="rect">
            <a:avLst/>
          </a:prstGeom>
          <a:noFill/>
        </p:spPr>
        <p:txBody>
          <a:bodyPr wrap="none" rtlCol="0">
            <a:spAutoFit/>
          </a:bodyPr>
          <a:lstStyle/>
          <a:p>
            <a:r>
              <a:rPr lang="en-US" altLang="ko-KR" sz="2800" b="1" spc="-300" dirty="0" smtClean="0">
                <a:solidFill>
                  <a:schemeClr val="bg1">
                    <a:lumMod val="95000"/>
                  </a:schemeClr>
                </a:solidFill>
                <a:latin typeface="나눔스퀘어 Light" panose="020B0600000101010101" pitchFamily="50" charset="-127"/>
                <a:ea typeface="나눔스퀘어 Light" panose="020B0600000101010101" pitchFamily="50" charset="-127"/>
              </a:rPr>
              <a:t>Data Analysis Methods</a:t>
            </a:r>
            <a:endParaRPr lang="ko-KR" altLang="en-US" sz="2800" spc="-300" dirty="0">
              <a:solidFill>
                <a:schemeClr val="bg1">
                  <a:lumMod val="95000"/>
                </a:schemeClr>
              </a:solidFill>
              <a:latin typeface="나눔스퀘어 Light" panose="020B0600000101010101" pitchFamily="50" charset="-127"/>
              <a:ea typeface="나눔스퀘어 Light" panose="020B0600000101010101" pitchFamily="50" charset="-127"/>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853119" cy="307777"/>
          </a:xfrm>
          <a:prstGeom prst="rect">
            <a:avLst/>
          </a:prstGeom>
          <a:noFill/>
        </p:spPr>
        <p:txBody>
          <a:bodyPr wrap="none" rtlCol="0">
            <a:spAutoFit/>
          </a:bodyPr>
          <a:lstStyle/>
          <a:p>
            <a:r>
              <a:rPr lang="en-US" altLang="ko-KR" sz="1400" dirty="0">
                <a:solidFill>
                  <a:schemeClr val="bg1"/>
                </a:solidFill>
              </a:rPr>
              <a:t>Part </a:t>
            </a:r>
            <a:r>
              <a:rPr lang="en-US" altLang="ko-KR" sz="1400" dirty="0" smtClean="0">
                <a:solidFill>
                  <a:schemeClr val="bg1"/>
                </a:solidFill>
              </a:rPr>
              <a:t>3, </a:t>
            </a:r>
            <a:endParaRPr lang="ko-KR" altLang="en-US" sz="1400" dirty="0">
              <a:solidFill>
                <a:schemeClr val="bg1"/>
              </a:solidFill>
            </a:endParaRPr>
          </a:p>
        </p:txBody>
      </p:sp>
      <p:sp>
        <p:nvSpPr>
          <p:cNvPr id="20" name="TextBox 19">
            <a:extLst>
              <a:ext uri="{FF2B5EF4-FFF2-40B4-BE49-F238E27FC236}">
                <a16:creationId xmlns:a16="http://schemas.microsoft.com/office/drawing/2014/main" id="{A7E43E9A-11AD-4550-B9BC-9661472E5078}"/>
              </a:ext>
            </a:extLst>
          </p:cNvPr>
          <p:cNvSpPr txBox="1"/>
          <p:nvPr/>
        </p:nvSpPr>
        <p:spPr>
          <a:xfrm>
            <a:off x="4242238" y="4924690"/>
            <a:ext cx="1007007" cy="400110"/>
          </a:xfrm>
          <a:prstGeom prst="rect">
            <a:avLst/>
          </a:prstGeom>
          <a:noFill/>
        </p:spPr>
        <p:txBody>
          <a:bodyPr wrap="none" rtlCol="0">
            <a:spAutoFit/>
          </a:bodyPr>
          <a:lstStyle/>
          <a:p>
            <a:pPr algn="ctr"/>
            <a:r>
              <a:rPr lang="en-US" altLang="ko-KR" sz="2000" spc="-300" dirty="0">
                <a:solidFill>
                  <a:schemeClr val="bg1"/>
                </a:solidFill>
                <a:latin typeface="+mj-ea"/>
                <a:ea typeface="+mj-ea"/>
              </a:rPr>
              <a:t>Compare</a:t>
            </a:r>
            <a:endParaRPr lang="ko-KR" altLang="en-US" sz="2000" spc="-300" dirty="0">
              <a:solidFill>
                <a:schemeClr val="bg1"/>
              </a:solidFill>
              <a:latin typeface="+mj-ea"/>
              <a:ea typeface="+mj-ea"/>
            </a:endParaRPr>
          </a:p>
        </p:txBody>
      </p:sp>
      <p:sp>
        <p:nvSpPr>
          <p:cNvPr id="22" name="TextBox 21">
            <a:extLst>
              <a:ext uri="{FF2B5EF4-FFF2-40B4-BE49-F238E27FC236}">
                <a16:creationId xmlns:a16="http://schemas.microsoft.com/office/drawing/2014/main" id="{D818A733-300A-4730-A394-3E3185E89C0E}"/>
              </a:ext>
            </a:extLst>
          </p:cNvPr>
          <p:cNvSpPr txBox="1"/>
          <p:nvPr/>
        </p:nvSpPr>
        <p:spPr>
          <a:xfrm>
            <a:off x="5487110" y="2922105"/>
            <a:ext cx="1255473" cy="400110"/>
          </a:xfrm>
          <a:prstGeom prst="rect">
            <a:avLst/>
          </a:prstGeom>
          <a:noFill/>
        </p:spPr>
        <p:txBody>
          <a:bodyPr wrap="none" rtlCol="0">
            <a:spAutoFit/>
          </a:bodyPr>
          <a:lstStyle/>
          <a:p>
            <a:pPr algn="ctr"/>
            <a:r>
              <a:rPr lang="en-US" altLang="ko-KR" sz="2000" spc="-300" dirty="0">
                <a:solidFill>
                  <a:schemeClr val="bg1"/>
                </a:solidFill>
                <a:latin typeface="+mj-ea"/>
                <a:ea typeface="+mj-ea"/>
              </a:rPr>
              <a:t>Classification</a:t>
            </a:r>
            <a:endParaRPr lang="ko-KR" altLang="en-US" sz="2000" spc="-300" dirty="0">
              <a:solidFill>
                <a:schemeClr val="bg1"/>
              </a:solidFill>
              <a:latin typeface="+mj-ea"/>
              <a:ea typeface="+mj-ea"/>
            </a:endParaRPr>
          </a:p>
        </p:txBody>
      </p:sp>
      <p:sp>
        <p:nvSpPr>
          <p:cNvPr id="10" name="TextBox 9">
            <a:extLst>
              <a:ext uri="{FF2B5EF4-FFF2-40B4-BE49-F238E27FC236}">
                <a16:creationId xmlns:a16="http://schemas.microsoft.com/office/drawing/2014/main" id="{8951765C-E4E1-440B-B3F6-AD127EB533CF}"/>
              </a:ext>
            </a:extLst>
          </p:cNvPr>
          <p:cNvSpPr txBox="1"/>
          <p:nvPr/>
        </p:nvSpPr>
        <p:spPr>
          <a:xfrm>
            <a:off x="412362" y="1351596"/>
            <a:ext cx="10956269" cy="523220"/>
          </a:xfrm>
          <a:prstGeom prst="rect">
            <a:avLst/>
          </a:prstGeom>
          <a:noFill/>
        </p:spPr>
        <p:txBody>
          <a:bodyPr wrap="none" rtlCol="0">
            <a:spAutoFit/>
          </a:bodyPr>
          <a:lstStyle/>
          <a:p>
            <a:r>
              <a:rPr lang="en-US" altLang="ko-KR" sz="2800" b="1" spc="-300" dirty="0">
                <a:latin typeface="나눔스퀘어 Light" panose="020B0600000101010101" pitchFamily="50" charset="-127"/>
                <a:ea typeface="나눔스퀘어 Light" panose="020B0600000101010101" pitchFamily="50" charset="-127"/>
              </a:rPr>
              <a:t>1. Simple regression analysis of each explanatory variable and bitcoin </a:t>
            </a:r>
            <a:r>
              <a:rPr lang="en-US" altLang="ko-KR" sz="2800" b="1" spc="-300" dirty="0" smtClean="0">
                <a:latin typeface="나눔스퀘어 Light" panose="020B0600000101010101" pitchFamily="50" charset="-127"/>
                <a:ea typeface="나눔스퀘어 Light" panose="020B0600000101010101" pitchFamily="50" charset="-127"/>
              </a:rPr>
              <a:t>price</a:t>
            </a:r>
            <a:endParaRPr lang="ko-KR" altLang="en-US" sz="2800" spc="-300" dirty="0">
              <a:latin typeface="나눔스퀘어 Light" panose="020B0600000101010101" pitchFamily="50" charset="-127"/>
              <a:ea typeface="나눔스퀘어 Light" panose="020B0600000101010101" pitchFamily="50" charset="-127"/>
            </a:endParaRPr>
          </a:p>
        </p:txBody>
      </p:sp>
      <p:graphicFrame>
        <p:nvGraphicFramePr>
          <p:cNvPr id="8" name="표 7"/>
          <p:cNvGraphicFramePr>
            <a:graphicFrameLocks noGrp="1"/>
          </p:cNvGraphicFramePr>
          <p:nvPr>
            <p:extLst>
              <p:ext uri="{D42A27DB-BD31-4B8C-83A1-F6EECF244321}">
                <p14:modId xmlns:p14="http://schemas.microsoft.com/office/powerpoint/2010/main" val="3693969600"/>
              </p:ext>
            </p:extLst>
          </p:nvPr>
        </p:nvGraphicFramePr>
        <p:xfrm>
          <a:off x="985199" y="2149452"/>
          <a:ext cx="9953810" cy="3407369"/>
        </p:xfrm>
        <a:graphic>
          <a:graphicData uri="http://schemas.openxmlformats.org/drawingml/2006/table">
            <a:tbl>
              <a:tblPr firstRow="1" bandRow="1">
                <a:tableStyleId>{5C22544A-7EE6-4342-B048-85BDC9FD1C3A}</a:tableStyleId>
              </a:tblPr>
              <a:tblGrid>
                <a:gridCol w="3679248">
                  <a:extLst>
                    <a:ext uri="{9D8B030D-6E8A-4147-A177-3AD203B41FA5}">
                      <a16:colId xmlns:a16="http://schemas.microsoft.com/office/drawing/2014/main" val="2027101193"/>
                    </a:ext>
                  </a:extLst>
                </a:gridCol>
                <a:gridCol w="6274562">
                  <a:extLst>
                    <a:ext uri="{9D8B030D-6E8A-4147-A177-3AD203B41FA5}">
                      <a16:colId xmlns:a16="http://schemas.microsoft.com/office/drawing/2014/main" val="966808118"/>
                    </a:ext>
                  </a:extLst>
                </a:gridCol>
              </a:tblGrid>
              <a:tr h="486767">
                <a:tc>
                  <a:txBody>
                    <a:bodyPr/>
                    <a:lstStyle/>
                    <a:p>
                      <a:pPr algn="ctr" latinLnBrk="1"/>
                      <a:endParaRPr lang="ko-KR" altLang="en-US" dirty="0"/>
                    </a:p>
                  </a:txBody>
                  <a:tcPr anchor="ctr"/>
                </a:tc>
                <a:tc>
                  <a:txBody>
                    <a:bodyPr/>
                    <a:lstStyle/>
                    <a:p>
                      <a:pPr algn="ctr" latinLnBrk="1"/>
                      <a:endParaRPr lang="ko-KR" altLang="en-US"/>
                    </a:p>
                  </a:txBody>
                  <a:tcPr anchor="ctr"/>
                </a:tc>
                <a:extLst>
                  <a:ext uri="{0D108BD9-81ED-4DB2-BD59-A6C34878D82A}">
                    <a16:rowId xmlns:a16="http://schemas.microsoft.com/office/drawing/2014/main" val="3774756711"/>
                  </a:ext>
                </a:extLst>
              </a:tr>
              <a:tr h="486767">
                <a:tc>
                  <a:txBody>
                    <a:bodyPr/>
                    <a:lstStyle/>
                    <a:p>
                      <a:pPr algn="ctr" latinLnBrk="1"/>
                      <a:r>
                        <a:rPr lang="en-US" altLang="ko-KR" b="1" dirty="0" smtClean="0">
                          <a:solidFill>
                            <a:srgbClr val="FF0000"/>
                          </a:solidFill>
                        </a:rPr>
                        <a:t>Trading volume</a:t>
                      </a:r>
                      <a:endParaRPr lang="ko-KR" altLang="en-US" b="1" dirty="0">
                        <a:solidFill>
                          <a:srgbClr val="FF0000"/>
                        </a:solidFill>
                      </a:endParaRPr>
                    </a:p>
                  </a:txBody>
                  <a:tcPr anchor="ctr"/>
                </a:tc>
                <a:tc>
                  <a:txBody>
                    <a:bodyPr/>
                    <a:lstStyle/>
                    <a:p>
                      <a:pPr algn="ctr" latinLnBrk="1"/>
                      <a:r>
                        <a:rPr lang="en-US" altLang="ko-KR" dirty="0" smtClean="0"/>
                        <a:t>Multiple R^2:</a:t>
                      </a:r>
                      <a:r>
                        <a:rPr lang="en-US" altLang="ko-KR" baseline="0" dirty="0" smtClean="0"/>
                        <a:t> 0.2488, Adjusted R^2: 0.2443</a:t>
                      </a:r>
                      <a:endParaRPr lang="ko-KR" altLang="en-US" dirty="0"/>
                    </a:p>
                  </a:txBody>
                  <a:tcPr anchor="ctr"/>
                </a:tc>
                <a:extLst>
                  <a:ext uri="{0D108BD9-81ED-4DB2-BD59-A6C34878D82A}">
                    <a16:rowId xmlns:a16="http://schemas.microsoft.com/office/drawing/2014/main" val="310136266"/>
                  </a:ext>
                </a:extLst>
              </a:tr>
              <a:tr h="486767">
                <a:tc>
                  <a:txBody>
                    <a:bodyPr/>
                    <a:lstStyle/>
                    <a:p>
                      <a:pPr algn="ctr" latinLnBrk="1"/>
                      <a:r>
                        <a:rPr lang="en-US" altLang="ko-KR" b="1" dirty="0" smtClean="0">
                          <a:solidFill>
                            <a:srgbClr val="FF0000"/>
                          </a:solidFill>
                        </a:rPr>
                        <a:t>Issuance volume</a:t>
                      </a:r>
                      <a:endParaRPr lang="ko-KR" altLang="en-US" b="1" dirty="0">
                        <a:solidFill>
                          <a:srgbClr val="FF0000"/>
                        </a:solidFill>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smtClean="0"/>
                        <a:t>Multiple R^2:</a:t>
                      </a:r>
                      <a:r>
                        <a:rPr lang="en-US" altLang="ko-KR" baseline="0" dirty="0" smtClean="0"/>
                        <a:t> 0.3435, Adjusted R^2: 0.3429</a:t>
                      </a:r>
                      <a:endParaRPr lang="ko-KR" altLang="en-US" dirty="0" smtClean="0"/>
                    </a:p>
                  </a:txBody>
                  <a:tcPr anchor="ctr"/>
                </a:tc>
                <a:extLst>
                  <a:ext uri="{0D108BD9-81ED-4DB2-BD59-A6C34878D82A}">
                    <a16:rowId xmlns:a16="http://schemas.microsoft.com/office/drawing/2014/main" val="3291563809"/>
                  </a:ext>
                </a:extLst>
              </a:tr>
              <a:tr h="486767">
                <a:tc>
                  <a:txBody>
                    <a:bodyPr/>
                    <a:lstStyle/>
                    <a:p>
                      <a:pPr algn="ctr" latinLnBrk="1"/>
                      <a:r>
                        <a:rPr lang="en-US" altLang="ko-KR" dirty="0" smtClean="0"/>
                        <a:t>Number of ransomware</a:t>
                      </a:r>
                      <a:endParaRPr lang="ko-KR" altLang="en-US" dirty="0"/>
                    </a:p>
                  </a:txBody>
                  <a:tcPr anchor="ctr"/>
                </a:tc>
                <a:tc>
                  <a:txBody>
                    <a:bodyPr/>
                    <a:lstStyle/>
                    <a:p>
                      <a:pPr algn="ctr" latinLnBrk="1"/>
                      <a:r>
                        <a:rPr lang="en-US" altLang="ko-KR" dirty="0" smtClean="0"/>
                        <a:t>Multiple R^2:</a:t>
                      </a:r>
                      <a:r>
                        <a:rPr lang="en-US" altLang="ko-KR" baseline="0" dirty="0" smtClean="0"/>
                        <a:t> 0.05272, Adjusted R^2: 0.005355</a:t>
                      </a:r>
                      <a:endParaRPr lang="ko-KR" altLang="en-US" dirty="0"/>
                    </a:p>
                  </a:txBody>
                  <a:tcPr anchor="ctr"/>
                </a:tc>
                <a:extLst>
                  <a:ext uri="{0D108BD9-81ED-4DB2-BD59-A6C34878D82A}">
                    <a16:rowId xmlns:a16="http://schemas.microsoft.com/office/drawing/2014/main" val="820531160"/>
                  </a:ext>
                </a:extLst>
              </a:tr>
              <a:tr h="486767">
                <a:tc>
                  <a:txBody>
                    <a:bodyPr/>
                    <a:lstStyle/>
                    <a:p>
                      <a:pPr algn="ctr" latinLnBrk="1"/>
                      <a:r>
                        <a:rPr lang="en-US" altLang="ko-KR" b="1" dirty="0" smtClean="0">
                          <a:solidFill>
                            <a:srgbClr val="FF0000"/>
                          </a:solidFill>
                        </a:rPr>
                        <a:t>USD/CNY</a:t>
                      </a:r>
                      <a:endParaRPr lang="ko-KR" altLang="en-US" b="1" dirty="0">
                        <a:solidFill>
                          <a:srgbClr val="FF0000"/>
                        </a:solidFill>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smtClean="0"/>
                        <a:t>Multiple R^2:</a:t>
                      </a:r>
                      <a:r>
                        <a:rPr lang="en-US" altLang="ko-KR" baseline="0" dirty="0" smtClean="0"/>
                        <a:t> 0.2715, Adjusted R^2: 0.271</a:t>
                      </a:r>
                      <a:endParaRPr lang="ko-KR" altLang="en-US" dirty="0" smtClean="0"/>
                    </a:p>
                  </a:txBody>
                  <a:tcPr anchor="ctr"/>
                </a:tc>
                <a:extLst>
                  <a:ext uri="{0D108BD9-81ED-4DB2-BD59-A6C34878D82A}">
                    <a16:rowId xmlns:a16="http://schemas.microsoft.com/office/drawing/2014/main" val="2607308473"/>
                  </a:ext>
                </a:extLst>
              </a:tr>
              <a:tr h="486767">
                <a:tc>
                  <a:txBody>
                    <a:bodyPr/>
                    <a:lstStyle/>
                    <a:p>
                      <a:pPr algn="ctr" latinLnBrk="1"/>
                      <a:r>
                        <a:rPr lang="en-US" altLang="ko-KR" dirty="0" smtClean="0"/>
                        <a:t>USD/KRW</a:t>
                      </a:r>
                      <a:endParaRPr lang="ko-KR" altLang="en-US" dirty="0"/>
                    </a:p>
                  </a:txBody>
                  <a:tcPr anchor="ctr"/>
                </a:tc>
                <a:tc>
                  <a:txBody>
                    <a:bodyPr/>
                    <a:lstStyle/>
                    <a:p>
                      <a:pPr algn="ctr" latinLnBrk="1"/>
                      <a:r>
                        <a:rPr lang="en-US" altLang="ko-KR" dirty="0" smtClean="0"/>
                        <a:t>Multiple R^2:</a:t>
                      </a:r>
                      <a:r>
                        <a:rPr lang="en-US" altLang="ko-KR" baseline="0" dirty="0" smtClean="0"/>
                        <a:t> 0.001794, Adjusted R^2: 0.00115</a:t>
                      </a:r>
                      <a:endParaRPr lang="ko-KR" altLang="en-US" dirty="0"/>
                    </a:p>
                  </a:txBody>
                  <a:tcPr anchor="ctr"/>
                </a:tc>
                <a:extLst>
                  <a:ext uri="{0D108BD9-81ED-4DB2-BD59-A6C34878D82A}">
                    <a16:rowId xmlns:a16="http://schemas.microsoft.com/office/drawing/2014/main" val="576843014"/>
                  </a:ext>
                </a:extLst>
              </a:tr>
              <a:tr h="486767">
                <a:tc>
                  <a:txBody>
                    <a:bodyPr/>
                    <a:lstStyle/>
                    <a:p>
                      <a:pPr algn="ctr" latinLnBrk="1"/>
                      <a:r>
                        <a:rPr lang="en-US" altLang="ko-KR" b="1" dirty="0" smtClean="0">
                          <a:solidFill>
                            <a:srgbClr val="FF0000"/>
                          </a:solidFill>
                        </a:rPr>
                        <a:t>Gold futures</a:t>
                      </a:r>
                      <a:endParaRPr lang="ko-KR" altLang="en-US" b="1" dirty="0">
                        <a:solidFill>
                          <a:srgbClr val="FF0000"/>
                        </a:solidFill>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smtClean="0"/>
                        <a:t>Multiple R^2:</a:t>
                      </a:r>
                      <a:r>
                        <a:rPr lang="en-US" altLang="ko-KR" baseline="0" dirty="0" smtClean="0"/>
                        <a:t> 0.1096, Adjusted R^2: 0.109</a:t>
                      </a:r>
                      <a:endParaRPr lang="ko-KR" altLang="en-US" dirty="0" smtClean="0"/>
                    </a:p>
                  </a:txBody>
                  <a:tcPr anchor="ctr"/>
                </a:tc>
                <a:extLst>
                  <a:ext uri="{0D108BD9-81ED-4DB2-BD59-A6C34878D82A}">
                    <a16:rowId xmlns:a16="http://schemas.microsoft.com/office/drawing/2014/main" val="680908044"/>
                  </a:ext>
                </a:extLst>
              </a:tr>
            </a:tbl>
          </a:graphicData>
        </a:graphic>
      </p:graphicFrame>
      <p:sp>
        <p:nvSpPr>
          <p:cNvPr id="9" name="직사각형 8"/>
          <p:cNvSpPr/>
          <p:nvPr/>
        </p:nvSpPr>
        <p:spPr>
          <a:xfrm>
            <a:off x="2889504" y="5849919"/>
            <a:ext cx="8970264" cy="646331"/>
          </a:xfrm>
          <a:prstGeom prst="rect">
            <a:avLst/>
          </a:prstGeom>
        </p:spPr>
        <p:txBody>
          <a:bodyPr wrap="square">
            <a:spAutoFit/>
          </a:bodyPr>
          <a:lstStyle/>
          <a:p>
            <a:r>
              <a:rPr lang="en-US" altLang="ko-KR" b="1" dirty="0" smtClean="0">
                <a:solidFill>
                  <a:srgbClr val="FF0000"/>
                </a:solidFill>
              </a:rPr>
              <a:t>Transaction volume, issuance volume, USD/CNY, and gold futures prices </a:t>
            </a:r>
          </a:p>
          <a:p>
            <a:r>
              <a:rPr lang="en-US" altLang="ko-KR" dirty="0" smtClean="0"/>
              <a:t>showed significant results of simple regression analysis with Bitcoin price.</a:t>
            </a:r>
            <a:endParaRPr lang="ko-KR" altLang="en-US" dirty="0"/>
          </a:p>
        </p:txBody>
      </p:sp>
      <p:sp>
        <p:nvSpPr>
          <p:cNvPr id="11" name="오른쪽 화살표 10"/>
          <p:cNvSpPr/>
          <p:nvPr/>
        </p:nvSpPr>
        <p:spPr>
          <a:xfrm>
            <a:off x="985199" y="5831457"/>
            <a:ext cx="1546167" cy="683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45382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3474028" cy="523220"/>
          </a:xfrm>
          <a:prstGeom prst="rect">
            <a:avLst/>
          </a:prstGeom>
          <a:noFill/>
        </p:spPr>
        <p:txBody>
          <a:bodyPr wrap="none" rtlCol="0">
            <a:spAutoFit/>
          </a:bodyPr>
          <a:lstStyle/>
          <a:p>
            <a:r>
              <a:rPr lang="en-US" altLang="ko-KR" sz="2800" b="1" spc="-300" dirty="0" smtClean="0">
                <a:solidFill>
                  <a:schemeClr val="bg1">
                    <a:lumMod val="95000"/>
                  </a:schemeClr>
                </a:solidFill>
                <a:latin typeface="나눔스퀘어 Light" panose="020B0600000101010101" pitchFamily="50" charset="-127"/>
                <a:ea typeface="나눔스퀘어 Light" panose="020B0600000101010101" pitchFamily="50" charset="-127"/>
              </a:rPr>
              <a:t>Data Analysis Methods</a:t>
            </a:r>
            <a:endParaRPr lang="ko-KR" altLang="en-US" sz="2800" spc="-300" dirty="0">
              <a:solidFill>
                <a:schemeClr val="bg1">
                  <a:lumMod val="95000"/>
                </a:schemeClr>
              </a:solidFill>
              <a:latin typeface="나눔스퀘어 Light" panose="020B0600000101010101" pitchFamily="50" charset="-127"/>
              <a:ea typeface="나눔스퀘어 Light" panose="020B0600000101010101" pitchFamily="50" charset="-127"/>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853119" cy="307777"/>
          </a:xfrm>
          <a:prstGeom prst="rect">
            <a:avLst/>
          </a:prstGeom>
          <a:noFill/>
        </p:spPr>
        <p:txBody>
          <a:bodyPr wrap="none" rtlCol="0">
            <a:spAutoFit/>
          </a:bodyPr>
          <a:lstStyle/>
          <a:p>
            <a:r>
              <a:rPr lang="en-US" altLang="ko-KR" sz="1400" dirty="0">
                <a:solidFill>
                  <a:schemeClr val="bg1"/>
                </a:solidFill>
              </a:rPr>
              <a:t>Part </a:t>
            </a:r>
            <a:r>
              <a:rPr lang="en-US" altLang="ko-KR" sz="1400" dirty="0" smtClean="0">
                <a:solidFill>
                  <a:schemeClr val="bg1"/>
                </a:solidFill>
              </a:rPr>
              <a:t>3, </a:t>
            </a:r>
            <a:endParaRPr lang="ko-KR" altLang="en-US" sz="1400" dirty="0">
              <a:solidFill>
                <a:schemeClr val="bg1"/>
              </a:solidFill>
            </a:endParaRPr>
          </a:p>
        </p:txBody>
      </p:sp>
      <p:sp>
        <p:nvSpPr>
          <p:cNvPr id="20" name="TextBox 19">
            <a:extLst>
              <a:ext uri="{FF2B5EF4-FFF2-40B4-BE49-F238E27FC236}">
                <a16:creationId xmlns:a16="http://schemas.microsoft.com/office/drawing/2014/main" id="{A7E43E9A-11AD-4550-B9BC-9661472E5078}"/>
              </a:ext>
            </a:extLst>
          </p:cNvPr>
          <p:cNvSpPr txBox="1"/>
          <p:nvPr/>
        </p:nvSpPr>
        <p:spPr>
          <a:xfrm>
            <a:off x="4242238" y="4924690"/>
            <a:ext cx="1007007" cy="400110"/>
          </a:xfrm>
          <a:prstGeom prst="rect">
            <a:avLst/>
          </a:prstGeom>
          <a:noFill/>
        </p:spPr>
        <p:txBody>
          <a:bodyPr wrap="none" rtlCol="0">
            <a:spAutoFit/>
          </a:bodyPr>
          <a:lstStyle/>
          <a:p>
            <a:pPr algn="ctr"/>
            <a:r>
              <a:rPr lang="en-US" altLang="ko-KR" sz="2000" spc="-300" dirty="0">
                <a:solidFill>
                  <a:schemeClr val="bg1"/>
                </a:solidFill>
                <a:latin typeface="+mj-ea"/>
                <a:ea typeface="+mj-ea"/>
              </a:rPr>
              <a:t>Compare</a:t>
            </a:r>
            <a:endParaRPr lang="ko-KR" altLang="en-US" sz="2000" spc="-300" dirty="0">
              <a:solidFill>
                <a:schemeClr val="bg1"/>
              </a:solidFill>
              <a:latin typeface="+mj-ea"/>
              <a:ea typeface="+mj-ea"/>
            </a:endParaRPr>
          </a:p>
        </p:txBody>
      </p:sp>
      <p:sp>
        <p:nvSpPr>
          <p:cNvPr id="22" name="TextBox 21">
            <a:extLst>
              <a:ext uri="{FF2B5EF4-FFF2-40B4-BE49-F238E27FC236}">
                <a16:creationId xmlns:a16="http://schemas.microsoft.com/office/drawing/2014/main" id="{D818A733-300A-4730-A394-3E3185E89C0E}"/>
              </a:ext>
            </a:extLst>
          </p:cNvPr>
          <p:cNvSpPr txBox="1"/>
          <p:nvPr/>
        </p:nvSpPr>
        <p:spPr>
          <a:xfrm>
            <a:off x="5487110" y="2922105"/>
            <a:ext cx="1255473" cy="400110"/>
          </a:xfrm>
          <a:prstGeom prst="rect">
            <a:avLst/>
          </a:prstGeom>
          <a:noFill/>
        </p:spPr>
        <p:txBody>
          <a:bodyPr wrap="none" rtlCol="0">
            <a:spAutoFit/>
          </a:bodyPr>
          <a:lstStyle/>
          <a:p>
            <a:pPr algn="ctr"/>
            <a:r>
              <a:rPr lang="en-US" altLang="ko-KR" sz="2000" spc="-300" dirty="0">
                <a:solidFill>
                  <a:schemeClr val="bg1"/>
                </a:solidFill>
                <a:latin typeface="+mj-ea"/>
                <a:ea typeface="+mj-ea"/>
              </a:rPr>
              <a:t>Classification</a:t>
            </a:r>
            <a:endParaRPr lang="ko-KR" altLang="en-US" sz="2000" spc="-300" dirty="0">
              <a:solidFill>
                <a:schemeClr val="bg1"/>
              </a:solidFill>
              <a:latin typeface="+mj-ea"/>
              <a:ea typeface="+mj-ea"/>
            </a:endParaRPr>
          </a:p>
        </p:txBody>
      </p:sp>
      <p:sp>
        <p:nvSpPr>
          <p:cNvPr id="10" name="TextBox 9">
            <a:extLst>
              <a:ext uri="{FF2B5EF4-FFF2-40B4-BE49-F238E27FC236}">
                <a16:creationId xmlns:a16="http://schemas.microsoft.com/office/drawing/2014/main" id="{8951765C-E4E1-440B-B3F6-AD127EB533CF}"/>
              </a:ext>
            </a:extLst>
          </p:cNvPr>
          <p:cNvSpPr txBox="1"/>
          <p:nvPr/>
        </p:nvSpPr>
        <p:spPr>
          <a:xfrm>
            <a:off x="412362" y="1351596"/>
            <a:ext cx="6353021" cy="523220"/>
          </a:xfrm>
          <a:prstGeom prst="rect">
            <a:avLst/>
          </a:prstGeom>
          <a:noFill/>
        </p:spPr>
        <p:txBody>
          <a:bodyPr wrap="none" rtlCol="0">
            <a:spAutoFit/>
          </a:bodyPr>
          <a:lstStyle/>
          <a:p>
            <a:r>
              <a:rPr lang="en-US" altLang="ko-KR" sz="2800" b="1" spc="-300" dirty="0" smtClean="0">
                <a:latin typeface="나눔스퀘어 Light" panose="020B0600000101010101" pitchFamily="50" charset="-127"/>
                <a:ea typeface="나눔스퀘어 Light" panose="020B0600000101010101" pitchFamily="50" charset="-127"/>
              </a:rPr>
              <a:t>2. </a:t>
            </a:r>
            <a:r>
              <a:rPr lang="en-US" altLang="ko-KR" sz="2800" b="1" spc="-300" dirty="0">
                <a:latin typeface="나눔스퀘어 Light" panose="020B0600000101010101" pitchFamily="50" charset="-127"/>
                <a:ea typeface="나눔스퀘어 Light" panose="020B0600000101010101" pitchFamily="50" charset="-127"/>
              </a:rPr>
              <a:t>Multiple regression </a:t>
            </a:r>
            <a:r>
              <a:rPr lang="en-US" altLang="ko-KR" sz="2800" b="1" spc="-300" dirty="0" smtClean="0">
                <a:latin typeface="나눔스퀘어 Light" panose="020B0600000101010101" pitchFamily="50" charset="-127"/>
                <a:ea typeface="나눔스퀘어 Light" panose="020B0600000101010101" pitchFamily="50" charset="-127"/>
              </a:rPr>
              <a:t>analysis – ex) Bitcoin</a:t>
            </a:r>
            <a:endParaRPr lang="ko-KR" altLang="en-US" sz="2800" spc="-300" dirty="0">
              <a:latin typeface="나눔스퀘어 Light" panose="020B0600000101010101" pitchFamily="50" charset="-127"/>
              <a:ea typeface="나눔스퀘어 Light" panose="020B0600000101010101" pitchFamily="50" charset="-127"/>
            </a:endParaRPr>
          </a:p>
        </p:txBody>
      </p:sp>
      <p:graphicFrame>
        <p:nvGraphicFramePr>
          <p:cNvPr id="5" name="표 4"/>
          <p:cNvGraphicFramePr>
            <a:graphicFrameLocks noGrp="1"/>
          </p:cNvGraphicFramePr>
          <p:nvPr>
            <p:extLst>
              <p:ext uri="{D42A27DB-BD31-4B8C-83A1-F6EECF244321}">
                <p14:modId xmlns:p14="http://schemas.microsoft.com/office/powerpoint/2010/main" val="3996572875"/>
              </p:ext>
            </p:extLst>
          </p:nvPr>
        </p:nvGraphicFramePr>
        <p:xfrm>
          <a:off x="1995055" y="2767350"/>
          <a:ext cx="8128000" cy="1647411"/>
        </p:xfrm>
        <a:graphic>
          <a:graphicData uri="http://schemas.openxmlformats.org/drawingml/2006/table">
            <a:tbl>
              <a:tblPr firstRow="1" bandRow="1">
                <a:tableStyleId>{5C22544A-7EE6-4342-B048-85BDC9FD1C3A}</a:tableStyleId>
              </a:tblPr>
              <a:tblGrid>
                <a:gridCol w="1524704">
                  <a:extLst>
                    <a:ext uri="{9D8B030D-6E8A-4147-A177-3AD203B41FA5}">
                      <a16:colId xmlns:a16="http://schemas.microsoft.com/office/drawing/2014/main" val="3297106462"/>
                    </a:ext>
                  </a:extLst>
                </a:gridCol>
                <a:gridCol w="6603296">
                  <a:extLst>
                    <a:ext uri="{9D8B030D-6E8A-4147-A177-3AD203B41FA5}">
                      <a16:colId xmlns:a16="http://schemas.microsoft.com/office/drawing/2014/main" val="2222048746"/>
                    </a:ext>
                  </a:extLst>
                </a:gridCol>
              </a:tblGrid>
              <a:tr h="549137">
                <a:tc>
                  <a:txBody>
                    <a:bodyPr/>
                    <a:lstStyle/>
                    <a:p>
                      <a:pPr latinLnBrk="1"/>
                      <a:endParaRPr lang="ko-KR" altLang="en-US" dirty="0"/>
                    </a:p>
                  </a:txBody>
                  <a:tcPr anchor="ctr"/>
                </a:tc>
                <a:tc>
                  <a:txBody>
                    <a:bodyPr/>
                    <a:lstStyle/>
                    <a:p>
                      <a:pPr latinLnBrk="1"/>
                      <a:endParaRPr lang="ko-KR" altLang="en-US"/>
                    </a:p>
                  </a:txBody>
                  <a:tcPr anchor="ctr"/>
                </a:tc>
                <a:extLst>
                  <a:ext uri="{0D108BD9-81ED-4DB2-BD59-A6C34878D82A}">
                    <a16:rowId xmlns:a16="http://schemas.microsoft.com/office/drawing/2014/main" val="293003192"/>
                  </a:ext>
                </a:extLst>
              </a:tr>
              <a:tr h="549137">
                <a:tc>
                  <a:txBody>
                    <a:bodyPr/>
                    <a:lstStyle/>
                    <a:p>
                      <a:pPr latinLnBrk="1"/>
                      <a:r>
                        <a:rPr lang="en-US" altLang="ko-KR" b="1" dirty="0" smtClean="0"/>
                        <a:t>F</a:t>
                      </a:r>
                      <a:r>
                        <a:rPr lang="en-US" altLang="ko-KR" b="1" baseline="0" dirty="0" smtClean="0"/>
                        <a:t> statistics</a:t>
                      </a:r>
                      <a:endParaRPr lang="ko-KR" altLang="en-US" b="1" dirty="0"/>
                    </a:p>
                  </a:txBody>
                  <a:tcPr anchor="ctr"/>
                </a:tc>
                <a:tc>
                  <a:txBody>
                    <a:bodyPr/>
                    <a:lstStyle/>
                    <a:p>
                      <a:pPr latinLnBrk="1"/>
                      <a:r>
                        <a:rPr lang="en-US" altLang="ko-KR" b="1" dirty="0" smtClean="0"/>
                        <a:t>147.3</a:t>
                      </a:r>
                      <a:endParaRPr lang="ko-KR" altLang="en-US" b="1" dirty="0"/>
                    </a:p>
                  </a:txBody>
                  <a:tcPr anchor="ctr"/>
                </a:tc>
                <a:extLst>
                  <a:ext uri="{0D108BD9-81ED-4DB2-BD59-A6C34878D82A}">
                    <a16:rowId xmlns:a16="http://schemas.microsoft.com/office/drawing/2014/main" val="1277380368"/>
                  </a:ext>
                </a:extLst>
              </a:tr>
              <a:tr h="549137">
                <a:tc>
                  <a:txBody>
                    <a:bodyPr/>
                    <a:lstStyle/>
                    <a:p>
                      <a:pPr latinLnBrk="1"/>
                      <a:r>
                        <a:rPr lang="en-US" altLang="ko-KR" b="1" dirty="0" smtClean="0"/>
                        <a:t>P value</a:t>
                      </a:r>
                      <a:endParaRPr lang="ko-KR" altLang="en-US" b="1" dirty="0"/>
                    </a:p>
                  </a:txBody>
                  <a:tcPr anchor="ctr"/>
                </a:tc>
                <a:tc>
                  <a:txBody>
                    <a:bodyPr/>
                    <a:lstStyle/>
                    <a:p>
                      <a:pPr latinLnBrk="1"/>
                      <a:r>
                        <a:rPr lang="en-US" altLang="ko-KR" b="1" dirty="0" smtClean="0"/>
                        <a:t>2.2e - 16</a:t>
                      </a:r>
                      <a:endParaRPr lang="ko-KR" altLang="en-US" b="1" dirty="0"/>
                    </a:p>
                  </a:txBody>
                  <a:tcPr anchor="ctr"/>
                </a:tc>
                <a:extLst>
                  <a:ext uri="{0D108BD9-81ED-4DB2-BD59-A6C34878D82A}">
                    <a16:rowId xmlns:a16="http://schemas.microsoft.com/office/drawing/2014/main" val="3060144590"/>
                  </a:ext>
                </a:extLst>
              </a:tr>
            </a:tbl>
          </a:graphicData>
        </a:graphic>
      </p:graphicFrame>
      <p:sp>
        <p:nvSpPr>
          <p:cNvPr id="11" name="오른쪽 화살표 10"/>
          <p:cNvSpPr/>
          <p:nvPr/>
        </p:nvSpPr>
        <p:spPr>
          <a:xfrm>
            <a:off x="1995055" y="5421894"/>
            <a:ext cx="1546167" cy="683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4242238" y="5231292"/>
            <a:ext cx="6096000" cy="1200329"/>
          </a:xfrm>
          <a:prstGeom prst="rect">
            <a:avLst/>
          </a:prstGeom>
        </p:spPr>
        <p:txBody>
          <a:bodyPr>
            <a:spAutoFit/>
          </a:bodyPr>
          <a:lstStyle/>
          <a:p>
            <a:r>
              <a:rPr lang="en-US" altLang="ko-KR" b="1" u="sng" dirty="0" smtClean="0">
                <a:solidFill>
                  <a:srgbClr val="FF0000"/>
                </a:solidFill>
              </a:rPr>
              <a:t>Price</a:t>
            </a:r>
            <a:r>
              <a:rPr lang="en-US" altLang="ko-KR" dirty="0" smtClean="0"/>
              <a:t> = -7493 + 0.09724 * transaction volume</a:t>
            </a:r>
          </a:p>
          <a:p>
            <a:r>
              <a:rPr lang="en-US" altLang="ko-KR" dirty="0"/>
              <a:t> </a:t>
            </a:r>
            <a:r>
              <a:rPr lang="en-US" altLang="ko-KR" dirty="0" smtClean="0"/>
              <a:t>         + 0.0002129 * issuing volume</a:t>
            </a:r>
          </a:p>
          <a:p>
            <a:r>
              <a:rPr lang="en-US" altLang="ko-KR" dirty="0"/>
              <a:t> </a:t>
            </a:r>
            <a:r>
              <a:rPr lang="en-US" altLang="ko-KR" dirty="0" smtClean="0"/>
              <a:t>         + 496.6 * USD/CNY</a:t>
            </a:r>
          </a:p>
          <a:p>
            <a:r>
              <a:rPr lang="en-US" altLang="ko-KR" dirty="0"/>
              <a:t> </a:t>
            </a:r>
            <a:r>
              <a:rPr lang="en-US" altLang="ko-KR" dirty="0" smtClean="0"/>
              <a:t>         + 1.456 * gold futures</a:t>
            </a:r>
            <a:endParaRPr lang="ko-KR" altLang="en-US" dirty="0"/>
          </a:p>
        </p:txBody>
      </p:sp>
    </p:spTree>
    <p:extLst>
      <p:ext uri="{BB962C8B-B14F-4D97-AF65-F5344CB8AC3E}">
        <p14:creationId xmlns:p14="http://schemas.microsoft.com/office/powerpoint/2010/main" val="3294796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2471382"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300" normalizeH="0" baseline="0" noProof="0" dirty="0" smtClean="0">
                <a:ln>
                  <a:noFill/>
                </a:ln>
                <a:solidFill>
                  <a:prstClr val="white">
                    <a:lumMod val="95000"/>
                  </a:prstClr>
                </a:solidFill>
                <a:effectLst/>
                <a:uLnTx/>
                <a:uFillTx/>
                <a:latin typeface="나눔스퀘어 Light" panose="020B0600000101010101" pitchFamily="50" charset="-127"/>
                <a:ea typeface="나눔스퀘어 Light" panose="020B0600000101010101" pitchFamily="50" charset="-127"/>
                <a:cs typeface="+mn-cs"/>
              </a:rPr>
              <a:t>Analysis Results</a:t>
            </a:r>
            <a:endParaRPr kumimoji="0" lang="ko-KR" altLang="en-US" sz="2800" b="0" i="0" u="none" strike="noStrike" kern="1200" cap="none" spc="-300" normalizeH="0" baseline="0" noProof="0" dirty="0">
              <a:ln>
                <a:noFill/>
              </a:ln>
              <a:solidFill>
                <a:prstClr val="white">
                  <a:lumMod val="95000"/>
                </a:prstClr>
              </a:solidFill>
              <a:effectLst/>
              <a:uLnTx/>
              <a:uFillTx/>
              <a:latin typeface="나눔스퀘어 Light" panose="020B0600000101010101" pitchFamily="50" charset="-127"/>
              <a:ea typeface="나눔스퀘어 Light" panose="020B0600000101010101" pitchFamily="50" charset="-127"/>
              <a:cs typeface="+mn-cs"/>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853119" cy="30777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ea typeface="나눔스퀘어 Light"/>
                <a:cs typeface="+mn-cs"/>
              </a:rPr>
              <a:t>Part </a:t>
            </a:r>
            <a:r>
              <a:rPr kumimoji="0" lang="en-US" altLang="ko-KR" sz="1400" b="0" i="0" u="none" strike="noStrike" kern="1200" cap="none" spc="0" normalizeH="0" baseline="0" noProof="0" dirty="0" smtClean="0">
                <a:ln>
                  <a:noFill/>
                </a:ln>
                <a:solidFill>
                  <a:prstClr val="white"/>
                </a:solidFill>
                <a:effectLst/>
                <a:uLnTx/>
                <a:uFillTx/>
                <a:ea typeface="나눔스퀘어 Light"/>
                <a:cs typeface="+mn-cs"/>
              </a:rPr>
              <a:t>4, </a:t>
            </a:r>
            <a:endParaRPr kumimoji="0" lang="ko-KR" altLang="en-US" sz="1400" b="0" i="0" u="none" strike="noStrike" kern="1200" cap="none" spc="0" normalizeH="0" baseline="0" noProof="0" dirty="0">
              <a:ln>
                <a:noFill/>
              </a:ln>
              <a:solidFill>
                <a:prstClr val="white"/>
              </a:solidFill>
              <a:effectLst/>
              <a:uLnTx/>
              <a:uFillTx/>
              <a:ea typeface="나눔스퀘어 Light"/>
              <a:cs typeface="+mn-cs"/>
            </a:endParaRPr>
          </a:p>
        </p:txBody>
      </p:sp>
      <p:sp>
        <p:nvSpPr>
          <p:cNvPr id="20" name="TextBox 19">
            <a:extLst>
              <a:ext uri="{FF2B5EF4-FFF2-40B4-BE49-F238E27FC236}">
                <a16:creationId xmlns:a16="http://schemas.microsoft.com/office/drawing/2014/main" id="{A7E43E9A-11AD-4550-B9BC-9661472E5078}"/>
              </a:ext>
            </a:extLst>
          </p:cNvPr>
          <p:cNvSpPr txBox="1"/>
          <p:nvPr/>
        </p:nvSpPr>
        <p:spPr>
          <a:xfrm>
            <a:off x="4242238" y="4924690"/>
            <a:ext cx="1007007"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Compare</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21" name="TextBox 20">
            <a:extLst>
              <a:ext uri="{FF2B5EF4-FFF2-40B4-BE49-F238E27FC236}">
                <a16:creationId xmlns:a16="http://schemas.microsoft.com/office/drawing/2014/main" id="{551814B5-8AAB-42E2-AFFE-798B7BC7A244}"/>
              </a:ext>
            </a:extLst>
          </p:cNvPr>
          <p:cNvSpPr txBox="1"/>
          <p:nvPr/>
        </p:nvSpPr>
        <p:spPr>
          <a:xfrm>
            <a:off x="6706658" y="4924690"/>
            <a:ext cx="1531188"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Factors Analysis</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22" name="TextBox 21">
            <a:extLst>
              <a:ext uri="{FF2B5EF4-FFF2-40B4-BE49-F238E27FC236}">
                <a16:creationId xmlns:a16="http://schemas.microsoft.com/office/drawing/2014/main" id="{D818A733-300A-4730-A394-3E3185E89C0E}"/>
              </a:ext>
            </a:extLst>
          </p:cNvPr>
          <p:cNvSpPr txBox="1"/>
          <p:nvPr/>
        </p:nvSpPr>
        <p:spPr>
          <a:xfrm>
            <a:off x="5487110" y="2922105"/>
            <a:ext cx="1255473"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Classification</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10" name="TextBox 9">
            <a:extLst>
              <a:ext uri="{FF2B5EF4-FFF2-40B4-BE49-F238E27FC236}">
                <a16:creationId xmlns:a16="http://schemas.microsoft.com/office/drawing/2014/main" id="{8951765C-E4E1-440B-B3F6-AD127EB533CF}"/>
              </a:ext>
            </a:extLst>
          </p:cNvPr>
          <p:cNvSpPr txBox="1"/>
          <p:nvPr/>
        </p:nvSpPr>
        <p:spPr>
          <a:xfrm>
            <a:off x="412362" y="1351596"/>
            <a:ext cx="10701391" cy="523220"/>
          </a:xfrm>
          <a:prstGeom prst="rect">
            <a:avLst/>
          </a:prstGeom>
          <a:noFill/>
        </p:spPr>
        <p:txBody>
          <a:bodyPr wrap="none" rtlCol="0">
            <a:spAutoFit/>
          </a:bodyPr>
          <a:lstStyle/>
          <a:p>
            <a:r>
              <a:rPr lang="en-US" altLang="ko-KR" sz="2800" b="1" spc="-300" dirty="0">
                <a:latin typeface="나눔스퀘어 Light" panose="020B0600000101010101" pitchFamily="50" charset="-127"/>
                <a:ea typeface="나눔스퀘어 Light" panose="020B0600000101010101" pitchFamily="50" charset="-127"/>
              </a:rPr>
              <a:t>1. Whether explanatory variables affect cryptocurrency price fluctuations </a:t>
            </a:r>
            <a:endParaRPr lang="ko-KR" altLang="en-US" sz="2800" spc="-300" dirty="0">
              <a:latin typeface="나눔스퀘어 Light" panose="020B0600000101010101" pitchFamily="50" charset="-127"/>
              <a:ea typeface="나눔스퀘어 Light" panose="020B0600000101010101" pitchFamily="50" charset="-127"/>
            </a:endParaRPr>
          </a:p>
        </p:txBody>
      </p:sp>
      <p:graphicFrame>
        <p:nvGraphicFramePr>
          <p:cNvPr id="5" name="표 4"/>
          <p:cNvGraphicFramePr>
            <a:graphicFrameLocks noGrp="1"/>
          </p:cNvGraphicFramePr>
          <p:nvPr>
            <p:extLst>
              <p:ext uri="{D42A27DB-BD31-4B8C-83A1-F6EECF244321}">
                <p14:modId xmlns:p14="http://schemas.microsoft.com/office/powerpoint/2010/main" val="3008194565"/>
              </p:ext>
            </p:extLst>
          </p:nvPr>
        </p:nvGraphicFramePr>
        <p:xfrm>
          <a:off x="1235122" y="2279483"/>
          <a:ext cx="9438420" cy="4284780"/>
        </p:xfrm>
        <a:graphic>
          <a:graphicData uri="http://schemas.openxmlformats.org/drawingml/2006/table">
            <a:tbl>
              <a:tblPr firstRow="1" bandRow="1">
                <a:tableStyleId>{5C22544A-7EE6-4342-B048-85BDC9FD1C3A}</a:tableStyleId>
              </a:tblPr>
              <a:tblGrid>
                <a:gridCol w="2359605">
                  <a:extLst>
                    <a:ext uri="{9D8B030D-6E8A-4147-A177-3AD203B41FA5}">
                      <a16:colId xmlns:a16="http://schemas.microsoft.com/office/drawing/2014/main" val="1370862104"/>
                    </a:ext>
                  </a:extLst>
                </a:gridCol>
                <a:gridCol w="2359605">
                  <a:extLst>
                    <a:ext uri="{9D8B030D-6E8A-4147-A177-3AD203B41FA5}">
                      <a16:colId xmlns:a16="http://schemas.microsoft.com/office/drawing/2014/main" val="4232822114"/>
                    </a:ext>
                  </a:extLst>
                </a:gridCol>
                <a:gridCol w="2359605">
                  <a:extLst>
                    <a:ext uri="{9D8B030D-6E8A-4147-A177-3AD203B41FA5}">
                      <a16:colId xmlns:a16="http://schemas.microsoft.com/office/drawing/2014/main" val="3058151036"/>
                    </a:ext>
                  </a:extLst>
                </a:gridCol>
                <a:gridCol w="2359605">
                  <a:extLst>
                    <a:ext uri="{9D8B030D-6E8A-4147-A177-3AD203B41FA5}">
                      <a16:colId xmlns:a16="http://schemas.microsoft.com/office/drawing/2014/main" val="1732553016"/>
                    </a:ext>
                  </a:extLst>
                </a:gridCol>
              </a:tblGrid>
              <a:tr h="591135">
                <a:tc>
                  <a:txBody>
                    <a:bodyPr/>
                    <a:lstStyle/>
                    <a:p>
                      <a:pPr algn="ctr" latinLnBrk="1"/>
                      <a:r>
                        <a:rPr lang="en-US" altLang="ko-KR" dirty="0" smtClean="0"/>
                        <a:t>Explanatory variables</a:t>
                      </a:r>
                      <a:endParaRPr lang="ko-KR" altLang="en-US" dirty="0"/>
                    </a:p>
                  </a:txBody>
                  <a:tcPr anchor="ctr"/>
                </a:tc>
                <a:tc>
                  <a:txBody>
                    <a:bodyPr/>
                    <a:lstStyle/>
                    <a:p>
                      <a:pPr algn="ctr" latinLnBrk="1"/>
                      <a:r>
                        <a:rPr lang="en-US" altLang="ko-KR" dirty="0" smtClean="0"/>
                        <a:t>Bitcoin</a:t>
                      </a:r>
                      <a:endParaRPr lang="ko-KR" altLang="en-US" dirty="0"/>
                    </a:p>
                  </a:txBody>
                  <a:tcPr anchor="ctr"/>
                </a:tc>
                <a:tc>
                  <a:txBody>
                    <a:bodyPr/>
                    <a:lstStyle/>
                    <a:p>
                      <a:pPr algn="ctr" latinLnBrk="1"/>
                      <a:r>
                        <a:rPr lang="en-US" altLang="ko-KR" dirty="0" err="1" smtClean="0"/>
                        <a:t>Etherium</a:t>
                      </a:r>
                      <a:endParaRPr lang="ko-KR" altLang="en-US" dirty="0"/>
                    </a:p>
                  </a:txBody>
                  <a:tcPr anchor="ctr"/>
                </a:tc>
                <a:tc>
                  <a:txBody>
                    <a:bodyPr/>
                    <a:lstStyle/>
                    <a:p>
                      <a:pPr algn="ctr" latinLnBrk="1"/>
                      <a:r>
                        <a:rPr lang="en-US" altLang="ko-KR" dirty="0" smtClean="0"/>
                        <a:t>Ripple</a:t>
                      </a:r>
                      <a:endParaRPr lang="ko-KR" altLang="en-US" dirty="0"/>
                    </a:p>
                  </a:txBody>
                  <a:tcPr anchor="ctr"/>
                </a:tc>
                <a:extLst>
                  <a:ext uri="{0D108BD9-81ED-4DB2-BD59-A6C34878D82A}">
                    <a16:rowId xmlns:a16="http://schemas.microsoft.com/office/drawing/2014/main" val="3205480890"/>
                  </a:ext>
                </a:extLst>
              </a:tr>
              <a:tr h="591135">
                <a:tc>
                  <a:txBody>
                    <a:bodyPr/>
                    <a:lstStyle/>
                    <a:p>
                      <a:pPr algn="ctr" latinLnBrk="1"/>
                      <a:r>
                        <a:rPr lang="en-US" altLang="ko-KR" dirty="0" smtClean="0"/>
                        <a:t>Transaction volume</a:t>
                      </a:r>
                      <a:endParaRPr lang="ko-KR" altLang="en-US" dirty="0"/>
                    </a:p>
                  </a:txBody>
                  <a:tcPr anchor="ctr"/>
                </a:tc>
                <a:tc>
                  <a:txBody>
                    <a:bodyPr/>
                    <a:lstStyle/>
                    <a:p>
                      <a:pPr algn="ctr" latinLnBrk="1"/>
                      <a:r>
                        <a:rPr lang="en-US" altLang="ko-KR" dirty="0" smtClean="0"/>
                        <a:t>O</a:t>
                      </a:r>
                      <a:endParaRPr lang="ko-KR" altLang="en-US" dirty="0"/>
                    </a:p>
                  </a:txBody>
                  <a:tcPr anchor="ctr"/>
                </a:tc>
                <a:tc>
                  <a:txBody>
                    <a:bodyPr/>
                    <a:lstStyle/>
                    <a:p>
                      <a:pPr algn="ctr" latinLnBrk="1"/>
                      <a:r>
                        <a:rPr lang="en-US" altLang="ko-KR" dirty="0" smtClean="0"/>
                        <a:t>O</a:t>
                      </a:r>
                      <a:endParaRPr lang="ko-KR" altLang="en-US" dirty="0"/>
                    </a:p>
                  </a:txBody>
                  <a:tcPr anchor="ctr"/>
                </a:tc>
                <a:tc>
                  <a:txBody>
                    <a:bodyPr/>
                    <a:lstStyle/>
                    <a:p>
                      <a:pPr algn="ctr" latinLnBrk="1"/>
                      <a:r>
                        <a:rPr lang="en-US" altLang="ko-KR" dirty="0" smtClean="0"/>
                        <a:t>O</a:t>
                      </a:r>
                      <a:endParaRPr lang="ko-KR" altLang="en-US" dirty="0"/>
                    </a:p>
                  </a:txBody>
                  <a:tcPr anchor="ctr"/>
                </a:tc>
                <a:extLst>
                  <a:ext uri="{0D108BD9-81ED-4DB2-BD59-A6C34878D82A}">
                    <a16:rowId xmlns:a16="http://schemas.microsoft.com/office/drawing/2014/main" val="2297723756"/>
                  </a:ext>
                </a:extLst>
              </a:tr>
              <a:tr h="591135">
                <a:tc>
                  <a:txBody>
                    <a:bodyPr/>
                    <a:lstStyle/>
                    <a:p>
                      <a:pPr algn="ctr" latinLnBrk="1"/>
                      <a:r>
                        <a:rPr lang="en-US" altLang="ko-KR" dirty="0" smtClean="0"/>
                        <a:t>Issuing volume</a:t>
                      </a:r>
                      <a:endParaRPr lang="ko-KR" altLang="en-US" dirty="0"/>
                    </a:p>
                  </a:txBody>
                  <a:tcPr anchor="ctr"/>
                </a:tc>
                <a:tc>
                  <a:txBody>
                    <a:bodyPr/>
                    <a:lstStyle/>
                    <a:p>
                      <a:pPr algn="ctr" latinLnBrk="1"/>
                      <a:r>
                        <a:rPr lang="en-US" altLang="ko-KR" dirty="0" smtClean="0"/>
                        <a:t>O</a:t>
                      </a:r>
                      <a:endParaRPr lang="ko-KR" altLang="en-US" dirty="0"/>
                    </a:p>
                  </a:txBody>
                  <a:tcPr anchor="ctr"/>
                </a:tc>
                <a:tc>
                  <a:txBody>
                    <a:bodyPr/>
                    <a:lstStyle/>
                    <a:p>
                      <a:pPr algn="ctr" latinLnBrk="1"/>
                      <a:r>
                        <a:rPr lang="en-US" altLang="ko-KR" dirty="0" smtClean="0"/>
                        <a:t>X</a:t>
                      </a:r>
                      <a:endParaRPr lang="ko-KR" altLang="en-US" dirty="0"/>
                    </a:p>
                  </a:txBody>
                  <a:tcPr anchor="ctr"/>
                </a:tc>
                <a:tc>
                  <a:txBody>
                    <a:bodyPr/>
                    <a:lstStyle/>
                    <a:p>
                      <a:pPr algn="ctr" latinLnBrk="1"/>
                      <a:r>
                        <a:rPr lang="en-US" altLang="ko-KR" dirty="0" smtClean="0"/>
                        <a:t>O</a:t>
                      </a:r>
                      <a:endParaRPr lang="ko-KR" altLang="en-US" dirty="0"/>
                    </a:p>
                  </a:txBody>
                  <a:tcPr anchor="ctr"/>
                </a:tc>
                <a:extLst>
                  <a:ext uri="{0D108BD9-81ED-4DB2-BD59-A6C34878D82A}">
                    <a16:rowId xmlns:a16="http://schemas.microsoft.com/office/drawing/2014/main" val="1608982879"/>
                  </a:ext>
                </a:extLst>
              </a:tr>
              <a:tr h="591135">
                <a:tc>
                  <a:txBody>
                    <a:bodyPr/>
                    <a:lstStyle/>
                    <a:p>
                      <a:pPr algn="ctr" latinLnBrk="1"/>
                      <a:r>
                        <a:rPr lang="en-US" altLang="ko-KR" dirty="0" smtClean="0"/>
                        <a:t>Number</a:t>
                      </a:r>
                      <a:r>
                        <a:rPr lang="en-US" altLang="ko-KR" baseline="0" dirty="0" smtClean="0"/>
                        <a:t> of</a:t>
                      </a:r>
                    </a:p>
                    <a:p>
                      <a:pPr algn="ctr" latinLnBrk="1"/>
                      <a:r>
                        <a:rPr lang="en-US" altLang="ko-KR" baseline="0" dirty="0" smtClean="0"/>
                        <a:t>Ransomware</a:t>
                      </a:r>
                      <a:endParaRPr lang="ko-KR" altLang="en-US" dirty="0"/>
                    </a:p>
                  </a:txBody>
                  <a:tcPr anchor="ctr"/>
                </a:tc>
                <a:tc>
                  <a:txBody>
                    <a:bodyPr/>
                    <a:lstStyle/>
                    <a:p>
                      <a:pPr algn="ctr" latinLnBrk="1"/>
                      <a:r>
                        <a:rPr lang="en-US" altLang="ko-KR" dirty="0" smtClean="0"/>
                        <a:t>X</a:t>
                      </a:r>
                      <a:endParaRPr lang="ko-KR" altLang="en-US" dirty="0"/>
                    </a:p>
                  </a:txBody>
                  <a:tcPr anchor="ctr"/>
                </a:tc>
                <a:tc>
                  <a:txBody>
                    <a:bodyPr/>
                    <a:lstStyle/>
                    <a:p>
                      <a:pPr algn="ctr" latinLnBrk="1"/>
                      <a:r>
                        <a:rPr lang="en-US" altLang="ko-KR" dirty="0" smtClean="0"/>
                        <a:t>X</a:t>
                      </a:r>
                      <a:endParaRPr lang="ko-KR" altLang="en-US" dirty="0"/>
                    </a:p>
                  </a:txBody>
                  <a:tcPr anchor="ctr"/>
                </a:tc>
                <a:tc>
                  <a:txBody>
                    <a:bodyPr/>
                    <a:lstStyle/>
                    <a:p>
                      <a:pPr algn="ctr" latinLnBrk="1"/>
                      <a:r>
                        <a:rPr lang="en-US" altLang="ko-KR" dirty="0" smtClean="0"/>
                        <a:t>O</a:t>
                      </a:r>
                      <a:endParaRPr lang="ko-KR" altLang="en-US" dirty="0"/>
                    </a:p>
                  </a:txBody>
                  <a:tcPr anchor="ctr"/>
                </a:tc>
                <a:extLst>
                  <a:ext uri="{0D108BD9-81ED-4DB2-BD59-A6C34878D82A}">
                    <a16:rowId xmlns:a16="http://schemas.microsoft.com/office/drawing/2014/main" val="520738800"/>
                  </a:ext>
                </a:extLst>
              </a:tr>
              <a:tr h="591135">
                <a:tc>
                  <a:txBody>
                    <a:bodyPr/>
                    <a:lstStyle/>
                    <a:p>
                      <a:pPr algn="ctr" latinLnBrk="1"/>
                      <a:r>
                        <a:rPr lang="en-US" altLang="ko-KR" dirty="0" smtClean="0"/>
                        <a:t>USD/CNY</a:t>
                      </a:r>
                      <a:endParaRPr lang="ko-KR" altLang="en-US" dirty="0"/>
                    </a:p>
                  </a:txBody>
                  <a:tcPr anchor="ctr"/>
                </a:tc>
                <a:tc>
                  <a:txBody>
                    <a:bodyPr/>
                    <a:lstStyle/>
                    <a:p>
                      <a:pPr algn="ctr" latinLnBrk="1"/>
                      <a:r>
                        <a:rPr lang="en-US" altLang="ko-KR" dirty="0" smtClean="0"/>
                        <a:t>O</a:t>
                      </a:r>
                      <a:endParaRPr lang="ko-KR" altLang="en-US" dirty="0"/>
                    </a:p>
                  </a:txBody>
                  <a:tcPr anchor="ctr"/>
                </a:tc>
                <a:tc>
                  <a:txBody>
                    <a:bodyPr/>
                    <a:lstStyle/>
                    <a:p>
                      <a:pPr algn="ctr" latinLnBrk="1"/>
                      <a:r>
                        <a:rPr lang="en-US" altLang="ko-KR" dirty="0" smtClean="0"/>
                        <a:t>O</a:t>
                      </a:r>
                      <a:endParaRPr lang="ko-KR" altLang="en-US" dirty="0"/>
                    </a:p>
                  </a:txBody>
                  <a:tcPr anchor="ctr"/>
                </a:tc>
                <a:tc>
                  <a:txBody>
                    <a:bodyPr/>
                    <a:lstStyle/>
                    <a:p>
                      <a:pPr algn="ctr" latinLnBrk="1"/>
                      <a:r>
                        <a:rPr lang="en-US" altLang="ko-KR" dirty="0" smtClean="0"/>
                        <a:t>O</a:t>
                      </a:r>
                      <a:endParaRPr lang="ko-KR" altLang="en-US" dirty="0"/>
                    </a:p>
                  </a:txBody>
                  <a:tcPr anchor="ctr"/>
                </a:tc>
                <a:extLst>
                  <a:ext uri="{0D108BD9-81ED-4DB2-BD59-A6C34878D82A}">
                    <a16:rowId xmlns:a16="http://schemas.microsoft.com/office/drawing/2014/main" val="1027960626"/>
                  </a:ext>
                </a:extLst>
              </a:tr>
              <a:tr h="591135">
                <a:tc>
                  <a:txBody>
                    <a:bodyPr/>
                    <a:lstStyle/>
                    <a:p>
                      <a:pPr algn="ctr" latinLnBrk="1"/>
                      <a:r>
                        <a:rPr lang="en-US" altLang="ko-KR" dirty="0" smtClean="0"/>
                        <a:t>USD/KRW</a:t>
                      </a:r>
                      <a:endParaRPr lang="ko-KR" altLang="en-US" dirty="0"/>
                    </a:p>
                  </a:txBody>
                  <a:tcPr anchor="ctr"/>
                </a:tc>
                <a:tc>
                  <a:txBody>
                    <a:bodyPr/>
                    <a:lstStyle/>
                    <a:p>
                      <a:pPr algn="ctr" latinLnBrk="1"/>
                      <a:r>
                        <a:rPr lang="en-US" altLang="ko-KR" dirty="0" smtClean="0"/>
                        <a:t>X</a:t>
                      </a:r>
                      <a:endParaRPr lang="ko-KR" altLang="en-US" dirty="0"/>
                    </a:p>
                  </a:txBody>
                  <a:tcPr anchor="ctr"/>
                </a:tc>
                <a:tc>
                  <a:txBody>
                    <a:bodyPr/>
                    <a:lstStyle/>
                    <a:p>
                      <a:pPr algn="ctr" latinLnBrk="1"/>
                      <a:r>
                        <a:rPr lang="en-US" altLang="ko-KR" dirty="0" smtClean="0"/>
                        <a:t>O</a:t>
                      </a:r>
                      <a:endParaRPr lang="ko-KR" altLang="en-US" dirty="0"/>
                    </a:p>
                  </a:txBody>
                  <a:tcPr anchor="ctr"/>
                </a:tc>
                <a:tc>
                  <a:txBody>
                    <a:bodyPr/>
                    <a:lstStyle/>
                    <a:p>
                      <a:pPr algn="ctr" latinLnBrk="1"/>
                      <a:r>
                        <a:rPr lang="en-US" altLang="ko-KR" dirty="0" smtClean="0"/>
                        <a:t>O</a:t>
                      </a:r>
                      <a:endParaRPr lang="ko-KR" altLang="en-US" dirty="0"/>
                    </a:p>
                  </a:txBody>
                  <a:tcPr anchor="ctr"/>
                </a:tc>
                <a:extLst>
                  <a:ext uri="{0D108BD9-81ED-4DB2-BD59-A6C34878D82A}">
                    <a16:rowId xmlns:a16="http://schemas.microsoft.com/office/drawing/2014/main" val="3968938652"/>
                  </a:ext>
                </a:extLst>
              </a:tr>
              <a:tr h="591135">
                <a:tc>
                  <a:txBody>
                    <a:bodyPr/>
                    <a:lstStyle/>
                    <a:p>
                      <a:pPr algn="ctr" latinLnBrk="1"/>
                      <a:r>
                        <a:rPr lang="en-US" altLang="ko-KR" dirty="0" smtClean="0"/>
                        <a:t>Gold futures</a:t>
                      </a:r>
                      <a:endParaRPr lang="ko-KR" altLang="en-US" dirty="0"/>
                    </a:p>
                  </a:txBody>
                  <a:tcPr anchor="ctr"/>
                </a:tc>
                <a:tc>
                  <a:txBody>
                    <a:bodyPr/>
                    <a:lstStyle/>
                    <a:p>
                      <a:pPr algn="ctr" latinLnBrk="1"/>
                      <a:r>
                        <a:rPr lang="en-US" altLang="ko-KR" dirty="0" smtClean="0"/>
                        <a:t>O</a:t>
                      </a:r>
                      <a:endParaRPr lang="ko-KR" altLang="en-US" dirty="0"/>
                    </a:p>
                  </a:txBody>
                  <a:tcPr anchor="ctr"/>
                </a:tc>
                <a:tc>
                  <a:txBody>
                    <a:bodyPr/>
                    <a:lstStyle/>
                    <a:p>
                      <a:pPr algn="ctr" latinLnBrk="1"/>
                      <a:r>
                        <a:rPr lang="en-US" altLang="ko-KR" dirty="0" smtClean="0"/>
                        <a:t>O</a:t>
                      </a:r>
                      <a:endParaRPr lang="ko-KR" altLang="en-US" dirty="0"/>
                    </a:p>
                  </a:txBody>
                  <a:tcPr anchor="ctr"/>
                </a:tc>
                <a:tc>
                  <a:txBody>
                    <a:bodyPr/>
                    <a:lstStyle/>
                    <a:p>
                      <a:pPr algn="ctr" latinLnBrk="1"/>
                      <a:r>
                        <a:rPr lang="en-US" altLang="ko-KR" dirty="0" smtClean="0"/>
                        <a:t>O</a:t>
                      </a:r>
                      <a:endParaRPr lang="ko-KR" altLang="en-US" dirty="0"/>
                    </a:p>
                  </a:txBody>
                  <a:tcPr anchor="ctr"/>
                </a:tc>
                <a:extLst>
                  <a:ext uri="{0D108BD9-81ED-4DB2-BD59-A6C34878D82A}">
                    <a16:rowId xmlns:a16="http://schemas.microsoft.com/office/drawing/2014/main" val="2583896436"/>
                  </a:ext>
                </a:extLst>
              </a:tr>
            </a:tbl>
          </a:graphicData>
        </a:graphic>
      </p:graphicFrame>
    </p:spTree>
    <p:extLst>
      <p:ext uri="{BB962C8B-B14F-4D97-AF65-F5344CB8AC3E}">
        <p14:creationId xmlns:p14="http://schemas.microsoft.com/office/powerpoint/2010/main" val="827926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2471382"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300" normalizeH="0" baseline="0" noProof="0" dirty="0" smtClean="0">
                <a:ln>
                  <a:noFill/>
                </a:ln>
                <a:solidFill>
                  <a:prstClr val="white">
                    <a:lumMod val="95000"/>
                  </a:prstClr>
                </a:solidFill>
                <a:effectLst/>
                <a:uLnTx/>
                <a:uFillTx/>
                <a:latin typeface="나눔스퀘어 Light" panose="020B0600000101010101" pitchFamily="50" charset="-127"/>
                <a:ea typeface="나눔스퀘어 Light" panose="020B0600000101010101" pitchFamily="50" charset="-127"/>
                <a:cs typeface="+mn-cs"/>
              </a:rPr>
              <a:t>Analysis Results</a:t>
            </a:r>
            <a:endParaRPr kumimoji="0" lang="ko-KR" altLang="en-US" sz="2800" b="0" i="0" u="none" strike="noStrike" kern="1200" cap="none" spc="-300" normalizeH="0" baseline="0" noProof="0" dirty="0">
              <a:ln>
                <a:noFill/>
              </a:ln>
              <a:solidFill>
                <a:prstClr val="white">
                  <a:lumMod val="95000"/>
                </a:prstClr>
              </a:solidFill>
              <a:effectLst/>
              <a:uLnTx/>
              <a:uFillTx/>
              <a:latin typeface="나눔스퀘어 Light" panose="020B0600000101010101" pitchFamily="50" charset="-127"/>
              <a:ea typeface="나눔스퀘어 Light" panose="020B0600000101010101" pitchFamily="50" charset="-127"/>
              <a:cs typeface="+mn-cs"/>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853119" cy="30777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ea typeface="나눔스퀘어 Light"/>
                <a:cs typeface="+mn-cs"/>
              </a:rPr>
              <a:t>Part </a:t>
            </a:r>
            <a:r>
              <a:rPr kumimoji="0" lang="en-US" altLang="ko-KR" sz="1400" b="0" i="0" u="none" strike="noStrike" kern="1200" cap="none" spc="0" normalizeH="0" baseline="0" noProof="0" dirty="0" smtClean="0">
                <a:ln>
                  <a:noFill/>
                </a:ln>
                <a:solidFill>
                  <a:prstClr val="white"/>
                </a:solidFill>
                <a:effectLst/>
                <a:uLnTx/>
                <a:uFillTx/>
                <a:ea typeface="나눔스퀘어 Light"/>
                <a:cs typeface="+mn-cs"/>
              </a:rPr>
              <a:t>4, </a:t>
            </a:r>
            <a:endParaRPr kumimoji="0" lang="ko-KR" altLang="en-US" sz="1400" b="0" i="0" u="none" strike="noStrike" kern="1200" cap="none" spc="0" normalizeH="0" baseline="0" noProof="0" dirty="0">
              <a:ln>
                <a:noFill/>
              </a:ln>
              <a:solidFill>
                <a:prstClr val="white"/>
              </a:solidFill>
              <a:effectLst/>
              <a:uLnTx/>
              <a:uFillTx/>
              <a:ea typeface="나눔스퀘어 Light"/>
              <a:cs typeface="+mn-cs"/>
            </a:endParaRPr>
          </a:p>
        </p:txBody>
      </p:sp>
      <p:sp>
        <p:nvSpPr>
          <p:cNvPr id="20" name="TextBox 19">
            <a:extLst>
              <a:ext uri="{FF2B5EF4-FFF2-40B4-BE49-F238E27FC236}">
                <a16:creationId xmlns:a16="http://schemas.microsoft.com/office/drawing/2014/main" id="{A7E43E9A-11AD-4550-B9BC-9661472E5078}"/>
              </a:ext>
            </a:extLst>
          </p:cNvPr>
          <p:cNvSpPr txBox="1"/>
          <p:nvPr/>
        </p:nvSpPr>
        <p:spPr>
          <a:xfrm>
            <a:off x="4242238" y="4924690"/>
            <a:ext cx="1007007"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Compare</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21" name="TextBox 20">
            <a:extLst>
              <a:ext uri="{FF2B5EF4-FFF2-40B4-BE49-F238E27FC236}">
                <a16:creationId xmlns:a16="http://schemas.microsoft.com/office/drawing/2014/main" id="{551814B5-8AAB-42E2-AFFE-798B7BC7A244}"/>
              </a:ext>
            </a:extLst>
          </p:cNvPr>
          <p:cNvSpPr txBox="1"/>
          <p:nvPr/>
        </p:nvSpPr>
        <p:spPr>
          <a:xfrm>
            <a:off x="6706658" y="4924690"/>
            <a:ext cx="1531188"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Factors Analysis</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22" name="TextBox 21">
            <a:extLst>
              <a:ext uri="{FF2B5EF4-FFF2-40B4-BE49-F238E27FC236}">
                <a16:creationId xmlns:a16="http://schemas.microsoft.com/office/drawing/2014/main" id="{D818A733-300A-4730-A394-3E3185E89C0E}"/>
              </a:ext>
            </a:extLst>
          </p:cNvPr>
          <p:cNvSpPr txBox="1"/>
          <p:nvPr/>
        </p:nvSpPr>
        <p:spPr>
          <a:xfrm>
            <a:off x="5487110" y="2922105"/>
            <a:ext cx="1255473"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Classification</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10" name="TextBox 9">
            <a:extLst>
              <a:ext uri="{FF2B5EF4-FFF2-40B4-BE49-F238E27FC236}">
                <a16:creationId xmlns:a16="http://schemas.microsoft.com/office/drawing/2014/main" id="{8951765C-E4E1-440B-B3F6-AD127EB533CF}"/>
              </a:ext>
            </a:extLst>
          </p:cNvPr>
          <p:cNvSpPr txBox="1"/>
          <p:nvPr/>
        </p:nvSpPr>
        <p:spPr>
          <a:xfrm>
            <a:off x="412362" y="1351596"/>
            <a:ext cx="10173362" cy="461665"/>
          </a:xfrm>
          <a:prstGeom prst="rect">
            <a:avLst/>
          </a:prstGeom>
          <a:noFill/>
        </p:spPr>
        <p:txBody>
          <a:bodyPr wrap="none" rtlCol="0">
            <a:spAutoFit/>
          </a:bodyPr>
          <a:lstStyle/>
          <a:p>
            <a:r>
              <a:rPr lang="en-US" altLang="ko-KR" sz="2400" b="1" spc="-300" dirty="0">
                <a:latin typeface="나눔스퀘어 Light" panose="020B0600000101010101" pitchFamily="50" charset="-127"/>
                <a:ea typeface="나눔스퀘어 Light" panose="020B0600000101010101" pitchFamily="50" charset="-127"/>
              </a:rPr>
              <a:t>2. The extent to which independent variables affect cryptocurrency price fluctuations </a:t>
            </a:r>
            <a:endParaRPr lang="ko-KR" altLang="en-US" sz="2400" spc="-300" dirty="0">
              <a:latin typeface="나눔스퀘어 Light" panose="020B0600000101010101" pitchFamily="50" charset="-127"/>
              <a:ea typeface="나눔스퀘어 Light" panose="020B0600000101010101" pitchFamily="50" charset="-127"/>
            </a:endParaRPr>
          </a:p>
        </p:txBody>
      </p:sp>
      <p:graphicFrame>
        <p:nvGraphicFramePr>
          <p:cNvPr id="5" name="표 4"/>
          <p:cNvGraphicFramePr>
            <a:graphicFrameLocks noGrp="1"/>
          </p:cNvGraphicFramePr>
          <p:nvPr>
            <p:extLst>
              <p:ext uri="{D42A27DB-BD31-4B8C-83A1-F6EECF244321}">
                <p14:modId xmlns:p14="http://schemas.microsoft.com/office/powerpoint/2010/main" val="1494734192"/>
              </p:ext>
            </p:extLst>
          </p:nvPr>
        </p:nvGraphicFramePr>
        <p:xfrm>
          <a:off x="1235122" y="2279483"/>
          <a:ext cx="9438420" cy="4284780"/>
        </p:xfrm>
        <a:graphic>
          <a:graphicData uri="http://schemas.openxmlformats.org/drawingml/2006/table">
            <a:tbl>
              <a:tblPr firstRow="1" bandRow="1">
                <a:tableStyleId>{5C22544A-7EE6-4342-B048-85BDC9FD1C3A}</a:tableStyleId>
              </a:tblPr>
              <a:tblGrid>
                <a:gridCol w="2359605">
                  <a:extLst>
                    <a:ext uri="{9D8B030D-6E8A-4147-A177-3AD203B41FA5}">
                      <a16:colId xmlns:a16="http://schemas.microsoft.com/office/drawing/2014/main" val="1370862104"/>
                    </a:ext>
                  </a:extLst>
                </a:gridCol>
                <a:gridCol w="2359605">
                  <a:extLst>
                    <a:ext uri="{9D8B030D-6E8A-4147-A177-3AD203B41FA5}">
                      <a16:colId xmlns:a16="http://schemas.microsoft.com/office/drawing/2014/main" val="4232822114"/>
                    </a:ext>
                  </a:extLst>
                </a:gridCol>
                <a:gridCol w="2359605">
                  <a:extLst>
                    <a:ext uri="{9D8B030D-6E8A-4147-A177-3AD203B41FA5}">
                      <a16:colId xmlns:a16="http://schemas.microsoft.com/office/drawing/2014/main" val="3058151036"/>
                    </a:ext>
                  </a:extLst>
                </a:gridCol>
                <a:gridCol w="2359605">
                  <a:extLst>
                    <a:ext uri="{9D8B030D-6E8A-4147-A177-3AD203B41FA5}">
                      <a16:colId xmlns:a16="http://schemas.microsoft.com/office/drawing/2014/main" val="1732553016"/>
                    </a:ext>
                  </a:extLst>
                </a:gridCol>
              </a:tblGrid>
              <a:tr h="591135">
                <a:tc>
                  <a:txBody>
                    <a:bodyPr/>
                    <a:lstStyle/>
                    <a:p>
                      <a:pPr algn="ctr" latinLnBrk="1"/>
                      <a:r>
                        <a:rPr lang="en-US" altLang="ko-KR" dirty="0" smtClean="0"/>
                        <a:t>Explanatory variables</a:t>
                      </a:r>
                      <a:endParaRPr lang="ko-KR" altLang="en-US" dirty="0"/>
                    </a:p>
                  </a:txBody>
                  <a:tcPr anchor="ctr"/>
                </a:tc>
                <a:tc>
                  <a:txBody>
                    <a:bodyPr/>
                    <a:lstStyle/>
                    <a:p>
                      <a:pPr algn="ctr" latinLnBrk="1"/>
                      <a:r>
                        <a:rPr lang="en-US" altLang="ko-KR" dirty="0" smtClean="0"/>
                        <a:t>Bitcoin</a:t>
                      </a:r>
                      <a:endParaRPr lang="ko-KR" altLang="en-US" dirty="0"/>
                    </a:p>
                  </a:txBody>
                  <a:tcPr anchor="ctr"/>
                </a:tc>
                <a:tc>
                  <a:txBody>
                    <a:bodyPr/>
                    <a:lstStyle/>
                    <a:p>
                      <a:pPr algn="ctr" latinLnBrk="1"/>
                      <a:r>
                        <a:rPr lang="en-US" altLang="ko-KR" dirty="0" err="1" smtClean="0"/>
                        <a:t>Etherium</a:t>
                      </a:r>
                      <a:endParaRPr lang="ko-KR" altLang="en-US" dirty="0"/>
                    </a:p>
                  </a:txBody>
                  <a:tcPr anchor="ctr"/>
                </a:tc>
                <a:tc>
                  <a:txBody>
                    <a:bodyPr/>
                    <a:lstStyle/>
                    <a:p>
                      <a:pPr algn="ctr" latinLnBrk="1"/>
                      <a:r>
                        <a:rPr lang="en-US" altLang="ko-KR" dirty="0" smtClean="0"/>
                        <a:t>Ripple</a:t>
                      </a:r>
                      <a:endParaRPr lang="ko-KR" altLang="en-US" dirty="0"/>
                    </a:p>
                  </a:txBody>
                  <a:tcPr anchor="ctr"/>
                </a:tc>
                <a:extLst>
                  <a:ext uri="{0D108BD9-81ED-4DB2-BD59-A6C34878D82A}">
                    <a16:rowId xmlns:a16="http://schemas.microsoft.com/office/drawing/2014/main" val="3205480890"/>
                  </a:ext>
                </a:extLst>
              </a:tr>
              <a:tr h="591135">
                <a:tc>
                  <a:txBody>
                    <a:bodyPr/>
                    <a:lstStyle/>
                    <a:p>
                      <a:pPr algn="ctr" latinLnBrk="1"/>
                      <a:r>
                        <a:rPr lang="en-US" altLang="ko-KR" dirty="0" smtClean="0"/>
                        <a:t>Transaction volume</a:t>
                      </a:r>
                      <a:endParaRPr lang="ko-KR" altLang="en-US" dirty="0"/>
                    </a:p>
                  </a:txBody>
                  <a:tcPr anchor="ctr"/>
                </a:tc>
                <a:tc>
                  <a:txBody>
                    <a:bodyPr/>
                    <a:lstStyle/>
                    <a:p>
                      <a:pPr algn="ctr" latinLnBrk="1"/>
                      <a:r>
                        <a:rPr lang="en-US" altLang="ko-KR" dirty="0" smtClean="0"/>
                        <a:t>0.009724</a:t>
                      </a:r>
                      <a:endParaRPr lang="ko-KR" altLang="en-US" dirty="0"/>
                    </a:p>
                  </a:txBody>
                  <a:tcPr anchor="ctr"/>
                </a:tc>
                <a:tc>
                  <a:txBody>
                    <a:bodyPr/>
                    <a:lstStyle/>
                    <a:p>
                      <a:pPr algn="ctr" latinLnBrk="1"/>
                      <a:r>
                        <a:rPr lang="en-US" altLang="ko-KR" dirty="0" smtClean="0"/>
                        <a:t>0.0000001759</a:t>
                      </a:r>
                      <a:endParaRPr lang="ko-KR" altLang="en-US" dirty="0"/>
                    </a:p>
                  </a:txBody>
                  <a:tcPr anchor="ctr"/>
                </a:tc>
                <a:tc>
                  <a:txBody>
                    <a:bodyPr/>
                    <a:lstStyle/>
                    <a:p>
                      <a:pPr algn="ctr" latinLnBrk="1"/>
                      <a:r>
                        <a:rPr lang="en-US" altLang="ko-KR" dirty="0" smtClean="0"/>
                        <a:t>0.0000000003461</a:t>
                      </a:r>
                      <a:endParaRPr lang="ko-KR" altLang="en-US" dirty="0"/>
                    </a:p>
                  </a:txBody>
                  <a:tcPr anchor="ctr"/>
                </a:tc>
                <a:extLst>
                  <a:ext uri="{0D108BD9-81ED-4DB2-BD59-A6C34878D82A}">
                    <a16:rowId xmlns:a16="http://schemas.microsoft.com/office/drawing/2014/main" val="2297723756"/>
                  </a:ext>
                </a:extLst>
              </a:tr>
              <a:tr h="591135">
                <a:tc>
                  <a:txBody>
                    <a:bodyPr/>
                    <a:lstStyle/>
                    <a:p>
                      <a:pPr algn="ctr" latinLnBrk="1"/>
                      <a:r>
                        <a:rPr lang="en-US" altLang="ko-KR" dirty="0" smtClean="0"/>
                        <a:t>Issuing volume</a:t>
                      </a:r>
                      <a:endParaRPr lang="ko-KR" altLang="en-US" dirty="0"/>
                    </a:p>
                  </a:txBody>
                  <a:tcPr anchor="ctr"/>
                </a:tc>
                <a:tc>
                  <a:txBody>
                    <a:bodyPr/>
                    <a:lstStyle/>
                    <a:p>
                      <a:pPr algn="ctr" latinLnBrk="1"/>
                      <a:r>
                        <a:rPr lang="en-US" altLang="ko-KR" dirty="0" smtClean="0"/>
                        <a:t>0.0002129</a:t>
                      </a:r>
                      <a:endParaRPr lang="ko-KR" altLang="en-US" dirty="0"/>
                    </a:p>
                  </a:txBody>
                  <a:tcPr anchor="ctr"/>
                </a:tc>
                <a:tc>
                  <a:txBody>
                    <a:bodyPr/>
                    <a:lstStyle/>
                    <a:p>
                      <a:pPr algn="ctr" latinLnBrk="1"/>
                      <a:r>
                        <a:rPr lang="en-US" altLang="ko-KR" dirty="0" smtClean="0"/>
                        <a:t>-</a:t>
                      </a:r>
                      <a:endParaRPr lang="ko-KR" altLang="en-US" dirty="0"/>
                    </a:p>
                  </a:txBody>
                  <a:tcPr anchor="ctr"/>
                </a:tc>
                <a:tc>
                  <a:txBody>
                    <a:bodyPr/>
                    <a:lstStyle/>
                    <a:p>
                      <a:pPr algn="ctr" latinLnBrk="1"/>
                      <a:r>
                        <a:rPr lang="en-US" altLang="ko-KR" dirty="0" smtClean="0"/>
                        <a:t>-</a:t>
                      </a:r>
                      <a:endParaRPr lang="ko-KR" altLang="en-US" dirty="0"/>
                    </a:p>
                  </a:txBody>
                  <a:tcPr anchor="ctr"/>
                </a:tc>
                <a:extLst>
                  <a:ext uri="{0D108BD9-81ED-4DB2-BD59-A6C34878D82A}">
                    <a16:rowId xmlns:a16="http://schemas.microsoft.com/office/drawing/2014/main" val="1608982879"/>
                  </a:ext>
                </a:extLst>
              </a:tr>
              <a:tr h="591135">
                <a:tc>
                  <a:txBody>
                    <a:bodyPr/>
                    <a:lstStyle/>
                    <a:p>
                      <a:pPr algn="ctr" latinLnBrk="1"/>
                      <a:r>
                        <a:rPr lang="en-US" altLang="ko-KR" dirty="0" smtClean="0"/>
                        <a:t>Number</a:t>
                      </a:r>
                      <a:r>
                        <a:rPr lang="en-US" altLang="ko-KR" baseline="0" dirty="0" smtClean="0"/>
                        <a:t> of</a:t>
                      </a:r>
                    </a:p>
                    <a:p>
                      <a:pPr algn="ctr" latinLnBrk="1"/>
                      <a:r>
                        <a:rPr lang="en-US" altLang="ko-KR" baseline="0" dirty="0" smtClean="0"/>
                        <a:t>Ransomware</a:t>
                      </a:r>
                      <a:endParaRPr lang="ko-KR" altLang="en-US" dirty="0"/>
                    </a:p>
                  </a:txBody>
                  <a:tcPr anchor="ctr"/>
                </a:tc>
                <a:tc>
                  <a:txBody>
                    <a:bodyPr/>
                    <a:lstStyle/>
                    <a:p>
                      <a:pPr algn="ctr" latinLnBrk="1"/>
                      <a:r>
                        <a:rPr lang="en-US" altLang="ko-KR" dirty="0" smtClean="0"/>
                        <a:t>-</a:t>
                      </a:r>
                      <a:endParaRPr lang="ko-KR" altLang="en-US" dirty="0"/>
                    </a:p>
                  </a:txBody>
                  <a:tcPr anchor="ctr"/>
                </a:tc>
                <a:tc>
                  <a:txBody>
                    <a:bodyPr/>
                    <a:lstStyle/>
                    <a:p>
                      <a:pPr algn="ctr" latinLnBrk="1"/>
                      <a:r>
                        <a:rPr lang="en-US" altLang="ko-KR" dirty="0" smtClean="0"/>
                        <a:t>-</a:t>
                      </a:r>
                      <a:endParaRPr lang="ko-KR" altLang="en-US" dirty="0"/>
                    </a:p>
                  </a:txBody>
                  <a:tcPr anchor="ctr"/>
                </a:tc>
                <a:tc>
                  <a:txBody>
                    <a:bodyPr/>
                    <a:lstStyle/>
                    <a:p>
                      <a:pPr algn="ctr" latinLnBrk="1"/>
                      <a:r>
                        <a:rPr lang="en-US" altLang="ko-KR" dirty="0" smtClean="0"/>
                        <a:t>-</a:t>
                      </a:r>
                      <a:endParaRPr lang="ko-KR" altLang="en-US" dirty="0"/>
                    </a:p>
                  </a:txBody>
                  <a:tcPr anchor="ctr"/>
                </a:tc>
                <a:extLst>
                  <a:ext uri="{0D108BD9-81ED-4DB2-BD59-A6C34878D82A}">
                    <a16:rowId xmlns:a16="http://schemas.microsoft.com/office/drawing/2014/main" val="520738800"/>
                  </a:ext>
                </a:extLst>
              </a:tr>
              <a:tr h="591135">
                <a:tc>
                  <a:txBody>
                    <a:bodyPr/>
                    <a:lstStyle/>
                    <a:p>
                      <a:pPr algn="ctr" latinLnBrk="1"/>
                      <a:r>
                        <a:rPr lang="en-US" altLang="ko-KR" dirty="0" smtClean="0"/>
                        <a:t>USD/CNY</a:t>
                      </a:r>
                      <a:endParaRPr lang="ko-KR" altLang="en-US" dirty="0"/>
                    </a:p>
                  </a:txBody>
                  <a:tcPr anchor="ctr"/>
                </a:tc>
                <a:tc>
                  <a:txBody>
                    <a:bodyPr/>
                    <a:lstStyle/>
                    <a:p>
                      <a:pPr algn="ctr" latinLnBrk="1"/>
                      <a:r>
                        <a:rPr lang="en-US" altLang="ko-KR" dirty="0" smtClean="0"/>
                        <a:t>496.6</a:t>
                      </a:r>
                      <a:endParaRPr lang="ko-KR" altLang="en-US" dirty="0"/>
                    </a:p>
                  </a:txBody>
                  <a:tcPr anchor="ctr"/>
                </a:tc>
                <a:tc>
                  <a:txBody>
                    <a:bodyPr/>
                    <a:lstStyle/>
                    <a:p>
                      <a:pPr algn="ctr" latinLnBrk="1"/>
                      <a:r>
                        <a:rPr lang="en-US" altLang="ko-KR" dirty="0" smtClean="0"/>
                        <a:t>-</a:t>
                      </a:r>
                      <a:endParaRPr lang="ko-KR" altLang="en-US" dirty="0"/>
                    </a:p>
                  </a:txBody>
                  <a:tcPr anchor="ctr"/>
                </a:tc>
                <a:tc>
                  <a:txBody>
                    <a:bodyPr/>
                    <a:lstStyle/>
                    <a:p>
                      <a:pPr algn="ctr" latinLnBrk="1"/>
                      <a:r>
                        <a:rPr lang="en-US" altLang="ko-KR" dirty="0" smtClean="0"/>
                        <a:t>0.0548</a:t>
                      </a:r>
                      <a:endParaRPr lang="ko-KR" altLang="en-US" dirty="0"/>
                    </a:p>
                  </a:txBody>
                  <a:tcPr anchor="ctr"/>
                </a:tc>
                <a:extLst>
                  <a:ext uri="{0D108BD9-81ED-4DB2-BD59-A6C34878D82A}">
                    <a16:rowId xmlns:a16="http://schemas.microsoft.com/office/drawing/2014/main" val="1027960626"/>
                  </a:ext>
                </a:extLst>
              </a:tr>
              <a:tr h="591135">
                <a:tc>
                  <a:txBody>
                    <a:bodyPr/>
                    <a:lstStyle/>
                    <a:p>
                      <a:pPr algn="ctr" latinLnBrk="1"/>
                      <a:r>
                        <a:rPr lang="en-US" altLang="ko-KR" dirty="0" smtClean="0"/>
                        <a:t>USD/KRW</a:t>
                      </a:r>
                      <a:endParaRPr lang="ko-KR" altLang="en-US" dirty="0"/>
                    </a:p>
                  </a:txBody>
                  <a:tcPr anchor="ctr"/>
                </a:tc>
                <a:tc>
                  <a:txBody>
                    <a:bodyPr/>
                    <a:lstStyle/>
                    <a:p>
                      <a:pPr algn="ctr" latinLnBrk="1"/>
                      <a:r>
                        <a:rPr lang="en-US" altLang="ko-KR" dirty="0" smtClean="0"/>
                        <a:t>-</a:t>
                      </a:r>
                      <a:endParaRPr lang="ko-KR" altLang="en-US" dirty="0"/>
                    </a:p>
                  </a:txBody>
                  <a:tcPr anchor="ctr"/>
                </a:tc>
                <a:tc>
                  <a:txBody>
                    <a:bodyPr/>
                    <a:lstStyle/>
                    <a:p>
                      <a:pPr algn="ctr" latinLnBrk="1"/>
                      <a:r>
                        <a:rPr lang="en-US" altLang="ko-KR" dirty="0" smtClean="0"/>
                        <a:t>-0.2223</a:t>
                      </a:r>
                      <a:endParaRPr lang="ko-KR" altLang="en-US" dirty="0"/>
                    </a:p>
                  </a:txBody>
                  <a:tcPr anchor="ctr"/>
                </a:tc>
                <a:tc>
                  <a:txBody>
                    <a:bodyPr/>
                    <a:lstStyle/>
                    <a:p>
                      <a:pPr algn="ctr" latinLnBrk="1"/>
                      <a:r>
                        <a:rPr lang="en-US" altLang="ko-KR" dirty="0" smtClean="0"/>
                        <a:t>-</a:t>
                      </a:r>
                      <a:endParaRPr lang="ko-KR" altLang="en-US" dirty="0"/>
                    </a:p>
                  </a:txBody>
                  <a:tcPr anchor="ctr"/>
                </a:tc>
                <a:extLst>
                  <a:ext uri="{0D108BD9-81ED-4DB2-BD59-A6C34878D82A}">
                    <a16:rowId xmlns:a16="http://schemas.microsoft.com/office/drawing/2014/main" val="3968938652"/>
                  </a:ext>
                </a:extLst>
              </a:tr>
              <a:tr h="591135">
                <a:tc>
                  <a:txBody>
                    <a:bodyPr/>
                    <a:lstStyle/>
                    <a:p>
                      <a:pPr algn="ctr" latinLnBrk="1"/>
                      <a:r>
                        <a:rPr lang="en-US" altLang="ko-KR" dirty="0" smtClean="0"/>
                        <a:t>Gold futures</a:t>
                      </a:r>
                      <a:endParaRPr lang="ko-KR" altLang="en-US" dirty="0"/>
                    </a:p>
                  </a:txBody>
                  <a:tcPr anchor="ctr"/>
                </a:tc>
                <a:tc>
                  <a:txBody>
                    <a:bodyPr/>
                    <a:lstStyle/>
                    <a:p>
                      <a:pPr algn="ctr" latinLnBrk="1"/>
                      <a:r>
                        <a:rPr lang="en-US" altLang="ko-KR" dirty="0" smtClean="0"/>
                        <a:t>1.456</a:t>
                      </a:r>
                      <a:endParaRPr lang="ko-KR" altLang="en-US" dirty="0"/>
                    </a:p>
                  </a:txBody>
                  <a:tcPr anchor="ctr"/>
                </a:tc>
                <a:tc>
                  <a:txBody>
                    <a:bodyPr/>
                    <a:lstStyle/>
                    <a:p>
                      <a:pPr algn="ctr" latinLnBrk="1"/>
                      <a:r>
                        <a:rPr lang="en-US" altLang="ko-KR" dirty="0" smtClean="0"/>
                        <a:t>0.1024</a:t>
                      </a:r>
                      <a:endParaRPr lang="ko-KR" altLang="en-US" dirty="0"/>
                    </a:p>
                  </a:txBody>
                  <a:tcPr anchor="ctr"/>
                </a:tc>
                <a:tc>
                  <a:txBody>
                    <a:bodyPr/>
                    <a:lstStyle/>
                    <a:p>
                      <a:pPr algn="ctr" latinLnBrk="1"/>
                      <a:r>
                        <a:rPr lang="en-US" altLang="ko-KR" dirty="0" smtClean="0"/>
                        <a:t>0.00008409</a:t>
                      </a:r>
                      <a:endParaRPr lang="ko-KR" altLang="en-US" dirty="0"/>
                    </a:p>
                  </a:txBody>
                  <a:tcPr anchor="ctr"/>
                </a:tc>
                <a:extLst>
                  <a:ext uri="{0D108BD9-81ED-4DB2-BD59-A6C34878D82A}">
                    <a16:rowId xmlns:a16="http://schemas.microsoft.com/office/drawing/2014/main" val="2583896436"/>
                  </a:ext>
                </a:extLst>
              </a:tr>
            </a:tbl>
          </a:graphicData>
        </a:graphic>
      </p:graphicFrame>
    </p:spTree>
    <p:extLst>
      <p:ext uri="{BB962C8B-B14F-4D97-AF65-F5344CB8AC3E}">
        <p14:creationId xmlns:p14="http://schemas.microsoft.com/office/powerpoint/2010/main" val="2325582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3211970"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800" b="1" spc="-300" dirty="0" smtClean="0">
                <a:solidFill>
                  <a:prstClr val="white">
                    <a:lumMod val="95000"/>
                  </a:prstClr>
                </a:solidFill>
                <a:latin typeface="나눔스퀘어 Light" panose="020B0600000101010101" pitchFamily="50" charset="-127"/>
                <a:ea typeface="나눔스퀘어 Light" panose="020B0600000101010101" pitchFamily="50" charset="-127"/>
              </a:rPr>
              <a:t>Final </a:t>
            </a:r>
            <a:r>
              <a:rPr kumimoji="0" lang="en-US" altLang="ko-KR" sz="2800" b="1" i="0" u="none" strike="noStrike" kern="1200" cap="none" spc="-300" normalizeH="0" baseline="0" noProof="0" dirty="0" smtClean="0">
                <a:ln>
                  <a:noFill/>
                </a:ln>
                <a:solidFill>
                  <a:prstClr val="white">
                    <a:lumMod val="95000"/>
                  </a:prstClr>
                </a:solidFill>
                <a:effectLst/>
                <a:uLnTx/>
                <a:uFillTx/>
                <a:latin typeface="나눔스퀘어 Light" panose="020B0600000101010101" pitchFamily="50" charset="-127"/>
                <a:ea typeface="나눔스퀘어 Light" panose="020B0600000101010101" pitchFamily="50" charset="-127"/>
                <a:cs typeface="+mn-cs"/>
              </a:rPr>
              <a:t>Results - Bitcoin</a:t>
            </a:r>
            <a:endParaRPr kumimoji="0" lang="ko-KR" altLang="en-US" sz="2800" b="0" i="0" u="none" strike="noStrike" kern="1200" cap="none" spc="-300" normalizeH="0" baseline="0" noProof="0" dirty="0">
              <a:ln>
                <a:noFill/>
              </a:ln>
              <a:solidFill>
                <a:prstClr val="white">
                  <a:lumMod val="95000"/>
                </a:prstClr>
              </a:solidFill>
              <a:effectLst/>
              <a:uLnTx/>
              <a:uFillTx/>
              <a:latin typeface="나눔스퀘어 Light" panose="020B0600000101010101" pitchFamily="50" charset="-127"/>
              <a:ea typeface="나눔스퀘어 Light" panose="020B0600000101010101" pitchFamily="50" charset="-127"/>
              <a:cs typeface="+mn-cs"/>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853119" cy="30777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ea typeface="나눔스퀘어 Light"/>
                <a:cs typeface="+mn-cs"/>
              </a:rPr>
              <a:t>Part </a:t>
            </a:r>
            <a:r>
              <a:rPr kumimoji="0" lang="en-US" altLang="ko-KR" sz="1400" b="0" i="0" u="none" strike="noStrike" kern="1200" cap="none" spc="0" normalizeH="0" baseline="0" noProof="0" dirty="0" smtClean="0">
                <a:ln>
                  <a:noFill/>
                </a:ln>
                <a:solidFill>
                  <a:prstClr val="white"/>
                </a:solidFill>
                <a:effectLst/>
                <a:uLnTx/>
                <a:uFillTx/>
                <a:ea typeface="나눔스퀘어 Light"/>
                <a:cs typeface="+mn-cs"/>
              </a:rPr>
              <a:t>4, </a:t>
            </a:r>
            <a:endParaRPr kumimoji="0" lang="ko-KR" altLang="en-US" sz="1400" b="0" i="0" u="none" strike="noStrike" kern="1200" cap="none" spc="0" normalizeH="0" baseline="0" noProof="0" dirty="0">
              <a:ln>
                <a:noFill/>
              </a:ln>
              <a:solidFill>
                <a:prstClr val="white"/>
              </a:solidFill>
              <a:effectLst/>
              <a:uLnTx/>
              <a:uFillTx/>
              <a:ea typeface="나눔스퀘어 Light"/>
              <a:cs typeface="+mn-cs"/>
            </a:endParaRPr>
          </a:p>
        </p:txBody>
      </p:sp>
      <p:sp>
        <p:nvSpPr>
          <p:cNvPr id="20" name="TextBox 19">
            <a:extLst>
              <a:ext uri="{FF2B5EF4-FFF2-40B4-BE49-F238E27FC236}">
                <a16:creationId xmlns:a16="http://schemas.microsoft.com/office/drawing/2014/main" id="{A7E43E9A-11AD-4550-B9BC-9661472E5078}"/>
              </a:ext>
            </a:extLst>
          </p:cNvPr>
          <p:cNvSpPr txBox="1"/>
          <p:nvPr/>
        </p:nvSpPr>
        <p:spPr>
          <a:xfrm>
            <a:off x="4242238" y="4924690"/>
            <a:ext cx="1007007"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Compare</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grpSp>
        <p:nvGrpSpPr>
          <p:cNvPr id="11" name="그룹 10"/>
          <p:cNvGrpSpPr/>
          <p:nvPr/>
        </p:nvGrpSpPr>
        <p:grpSpPr>
          <a:xfrm>
            <a:off x="5525695" y="1602774"/>
            <a:ext cx="6195431" cy="4815958"/>
            <a:chOff x="8558839" y="1673262"/>
            <a:chExt cx="6195431" cy="4815958"/>
          </a:xfrm>
        </p:grpSpPr>
        <p:sp>
          <p:nvSpPr>
            <p:cNvPr id="14" name="직사각형 13">
              <a:extLst>
                <a:ext uri="{FF2B5EF4-FFF2-40B4-BE49-F238E27FC236}">
                  <a16:creationId xmlns:a16="http://schemas.microsoft.com/office/drawing/2014/main" id="{A7528F40-38E7-4377-8A5A-E49933EFC270}"/>
                </a:ext>
              </a:extLst>
            </p:cNvPr>
            <p:cNvSpPr/>
            <p:nvPr/>
          </p:nvSpPr>
          <p:spPr>
            <a:xfrm>
              <a:off x="8558839" y="1673262"/>
              <a:ext cx="6158561" cy="481595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8658270" y="2025594"/>
              <a:ext cx="6096000" cy="3970318"/>
            </a:xfrm>
            <a:prstGeom prst="rect">
              <a:avLst/>
            </a:prstGeom>
          </p:spPr>
          <p:txBody>
            <a:bodyPr>
              <a:spAutoFit/>
            </a:bodyPr>
            <a:lstStyle/>
            <a:p>
              <a:r>
                <a:rPr lang="en-US" altLang="ko-KR" dirty="0"/>
                <a:t>The independent variable that has the greatest impact on </a:t>
              </a:r>
              <a:r>
                <a:rPr lang="en-US" altLang="ko-KR" sz="2000" b="1" dirty="0">
                  <a:solidFill>
                    <a:srgbClr val="FF0000"/>
                  </a:solidFill>
                </a:rPr>
                <a:t>Bitcoin</a:t>
              </a:r>
              <a:r>
                <a:rPr lang="en-US" altLang="ko-KR" dirty="0"/>
                <a:t> price fluctuations is USD/CNY with a regression coefficient value of 496.6</a:t>
              </a:r>
              <a:r>
                <a:rPr lang="en-US" altLang="ko-KR" dirty="0" smtClean="0"/>
                <a:t>.</a:t>
              </a:r>
            </a:p>
            <a:p>
              <a:endParaRPr lang="en-US" altLang="ko-KR" dirty="0"/>
            </a:p>
            <a:p>
              <a:r>
                <a:rPr lang="en-US" altLang="ko-KR" dirty="0" smtClean="0"/>
                <a:t>Next</a:t>
              </a:r>
              <a:r>
                <a:rPr lang="en-US" altLang="ko-KR" dirty="0"/>
                <a:t>, the independent variable that had the greatest impact on the price fluctuations of bitcoin was gold futures market price, trading volume, and issuance volume, in order, and demand for safe assets had the second largest influence on bitcoin price fluctuations</a:t>
              </a:r>
              <a:r>
                <a:rPr lang="en-US" altLang="ko-KR" dirty="0" smtClean="0"/>
                <a:t>.</a:t>
              </a:r>
            </a:p>
            <a:p>
              <a:endParaRPr lang="en-US" altLang="ko-KR" dirty="0"/>
            </a:p>
            <a:p>
              <a:r>
                <a:rPr lang="en-US" altLang="ko-KR" dirty="0" smtClean="0"/>
                <a:t>And </a:t>
              </a:r>
              <a:r>
                <a:rPr lang="en-US" altLang="ko-KR" dirty="0"/>
                <a:t>the supply of Bitcoin, which can be seen as transaction volume and issuance volume, had the third largest impact.</a:t>
              </a:r>
              <a:endParaRPr lang="ko-KR" altLang="en-US" dirty="0"/>
            </a:p>
          </p:txBody>
        </p:sp>
      </p:grpSp>
      <p:pic>
        <p:nvPicPr>
          <p:cNvPr id="9" name="그림 8"/>
          <p:cNvPicPr>
            <a:picLocks noChangeAspect="1"/>
          </p:cNvPicPr>
          <p:nvPr/>
        </p:nvPicPr>
        <p:blipFill>
          <a:blip r:embed="rId2"/>
          <a:stretch>
            <a:fillRect/>
          </a:stretch>
        </p:blipFill>
        <p:spPr>
          <a:xfrm>
            <a:off x="425281" y="1602774"/>
            <a:ext cx="4593510" cy="4815958"/>
          </a:xfrm>
          <a:prstGeom prst="rect">
            <a:avLst/>
          </a:prstGeom>
        </p:spPr>
      </p:pic>
    </p:spTree>
    <p:extLst>
      <p:ext uri="{BB962C8B-B14F-4D97-AF65-F5344CB8AC3E}">
        <p14:creationId xmlns:p14="http://schemas.microsoft.com/office/powerpoint/2010/main" val="370952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3710503"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800" b="1" spc="-300" dirty="0" smtClean="0">
                <a:solidFill>
                  <a:prstClr val="white">
                    <a:lumMod val="95000"/>
                  </a:prstClr>
                </a:solidFill>
                <a:latin typeface="나눔스퀘어 Light" panose="020B0600000101010101" pitchFamily="50" charset="-127"/>
                <a:ea typeface="나눔스퀘어 Light" panose="020B0600000101010101" pitchFamily="50" charset="-127"/>
              </a:rPr>
              <a:t>Final </a:t>
            </a:r>
            <a:r>
              <a:rPr kumimoji="0" lang="en-US" altLang="ko-KR" sz="2800" b="1" i="0" u="none" strike="noStrike" kern="1200" cap="none" spc="-300" normalizeH="0" baseline="0" noProof="0" dirty="0" smtClean="0">
                <a:ln>
                  <a:noFill/>
                </a:ln>
                <a:solidFill>
                  <a:prstClr val="white">
                    <a:lumMod val="95000"/>
                  </a:prstClr>
                </a:solidFill>
                <a:effectLst/>
                <a:uLnTx/>
                <a:uFillTx/>
                <a:latin typeface="나눔스퀘어 Light" panose="020B0600000101010101" pitchFamily="50" charset="-127"/>
                <a:ea typeface="나눔스퀘어 Light" panose="020B0600000101010101" pitchFamily="50" charset="-127"/>
                <a:cs typeface="+mn-cs"/>
              </a:rPr>
              <a:t>Results - </a:t>
            </a:r>
            <a:r>
              <a:rPr kumimoji="0" lang="en-US" altLang="ko-KR" sz="2800" b="1" i="0" u="none" strike="noStrike" kern="1200" cap="none" spc="-300" normalizeH="0" baseline="0" noProof="0" dirty="0" err="1" smtClean="0">
                <a:ln>
                  <a:noFill/>
                </a:ln>
                <a:solidFill>
                  <a:prstClr val="white">
                    <a:lumMod val="95000"/>
                  </a:prstClr>
                </a:solidFill>
                <a:effectLst/>
                <a:uLnTx/>
                <a:uFillTx/>
                <a:latin typeface="나눔스퀘어 Light" panose="020B0600000101010101" pitchFamily="50" charset="-127"/>
                <a:ea typeface="나눔스퀘어 Light" panose="020B0600000101010101" pitchFamily="50" charset="-127"/>
                <a:cs typeface="+mn-cs"/>
              </a:rPr>
              <a:t>Ethereum</a:t>
            </a:r>
            <a:endParaRPr kumimoji="0" lang="ko-KR" altLang="en-US" sz="2800" b="0" i="0" u="none" strike="noStrike" kern="1200" cap="none" spc="-300" normalizeH="0" baseline="0" noProof="0" dirty="0">
              <a:ln>
                <a:noFill/>
              </a:ln>
              <a:solidFill>
                <a:prstClr val="white">
                  <a:lumMod val="95000"/>
                </a:prstClr>
              </a:solidFill>
              <a:effectLst/>
              <a:uLnTx/>
              <a:uFillTx/>
              <a:latin typeface="나눔스퀘어 Light" panose="020B0600000101010101" pitchFamily="50" charset="-127"/>
              <a:ea typeface="나눔스퀘어 Light" panose="020B0600000101010101" pitchFamily="50" charset="-127"/>
              <a:cs typeface="+mn-cs"/>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853119" cy="30777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ea typeface="나눔스퀘어 Light"/>
                <a:cs typeface="+mn-cs"/>
              </a:rPr>
              <a:t>Part </a:t>
            </a:r>
            <a:r>
              <a:rPr kumimoji="0" lang="en-US" altLang="ko-KR" sz="1400" b="0" i="0" u="none" strike="noStrike" kern="1200" cap="none" spc="0" normalizeH="0" baseline="0" noProof="0" dirty="0" smtClean="0">
                <a:ln>
                  <a:noFill/>
                </a:ln>
                <a:solidFill>
                  <a:prstClr val="white"/>
                </a:solidFill>
                <a:effectLst/>
                <a:uLnTx/>
                <a:uFillTx/>
                <a:ea typeface="나눔스퀘어 Light"/>
                <a:cs typeface="+mn-cs"/>
              </a:rPr>
              <a:t>4, </a:t>
            </a:r>
            <a:endParaRPr kumimoji="0" lang="ko-KR" altLang="en-US" sz="1400" b="0" i="0" u="none" strike="noStrike" kern="1200" cap="none" spc="0" normalizeH="0" baseline="0" noProof="0" dirty="0">
              <a:ln>
                <a:noFill/>
              </a:ln>
              <a:solidFill>
                <a:prstClr val="white"/>
              </a:solidFill>
              <a:effectLst/>
              <a:uLnTx/>
              <a:uFillTx/>
              <a:ea typeface="나눔스퀘어 Light"/>
              <a:cs typeface="+mn-cs"/>
            </a:endParaRPr>
          </a:p>
        </p:txBody>
      </p:sp>
      <p:sp>
        <p:nvSpPr>
          <p:cNvPr id="20" name="TextBox 19">
            <a:extLst>
              <a:ext uri="{FF2B5EF4-FFF2-40B4-BE49-F238E27FC236}">
                <a16:creationId xmlns:a16="http://schemas.microsoft.com/office/drawing/2014/main" id="{A7E43E9A-11AD-4550-B9BC-9661472E5078}"/>
              </a:ext>
            </a:extLst>
          </p:cNvPr>
          <p:cNvSpPr txBox="1"/>
          <p:nvPr/>
        </p:nvSpPr>
        <p:spPr>
          <a:xfrm>
            <a:off x="4242238" y="4924690"/>
            <a:ext cx="1007007"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Compare</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grpSp>
        <p:nvGrpSpPr>
          <p:cNvPr id="8" name="그룹 7"/>
          <p:cNvGrpSpPr/>
          <p:nvPr/>
        </p:nvGrpSpPr>
        <p:grpSpPr>
          <a:xfrm>
            <a:off x="5321509" y="1602774"/>
            <a:ext cx="6158561" cy="4815958"/>
            <a:chOff x="5525695" y="1602774"/>
            <a:chExt cx="6158561" cy="4815958"/>
          </a:xfrm>
        </p:grpSpPr>
        <p:sp>
          <p:nvSpPr>
            <p:cNvPr id="11" name="직사각형 10">
              <a:extLst>
                <a:ext uri="{FF2B5EF4-FFF2-40B4-BE49-F238E27FC236}">
                  <a16:creationId xmlns:a16="http://schemas.microsoft.com/office/drawing/2014/main" id="{A7528F40-38E7-4377-8A5A-E49933EFC270}"/>
                </a:ext>
              </a:extLst>
            </p:cNvPr>
            <p:cNvSpPr/>
            <p:nvPr/>
          </p:nvSpPr>
          <p:spPr>
            <a:xfrm>
              <a:off x="5525695" y="1602774"/>
              <a:ext cx="6158561" cy="481595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5588256" y="1748595"/>
              <a:ext cx="6096000" cy="4524315"/>
            </a:xfrm>
            <a:prstGeom prst="rect">
              <a:avLst/>
            </a:prstGeom>
          </p:spPr>
          <p:txBody>
            <a:bodyPr>
              <a:spAutoFit/>
            </a:bodyPr>
            <a:lstStyle/>
            <a:p>
              <a:r>
                <a:rPr lang="en-US" altLang="ko-KR" dirty="0"/>
                <a:t>The independent variable that has the greatest impact on </a:t>
              </a:r>
              <a:r>
                <a:rPr lang="en-US" altLang="ko-KR" b="1" dirty="0" err="1">
                  <a:solidFill>
                    <a:srgbClr val="FF0000"/>
                  </a:solidFill>
                </a:rPr>
                <a:t>Ethereum</a:t>
              </a:r>
              <a:r>
                <a:rPr lang="en-US" altLang="ko-KR" dirty="0"/>
                <a:t> price fluctuations is USD/KRW, which has the largest absolute value of the regression coefficient -0.223</a:t>
              </a:r>
              <a:r>
                <a:rPr lang="en-US" altLang="ko-KR" dirty="0" smtClean="0"/>
                <a:t>.</a:t>
              </a:r>
            </a:p>
            <a:p>
              <a:endParaRPr lang="en-US" altLang="ko-KR" dirty="0"/>
            </a:p>
            <a:p>
              <a:r>
                <a:rPr lang="en-US" altLang="ko-KR" dirty="0" smtClean="0"/>
                <a:t>This </a:t>
              </a:r>
              <a:r>
                <a:rPr lang="en-US" altLang="ko-KR" dirty="0"/>
                <a:t>means that fluctuations in the value of the Korean currency had the greatest impact on the price fluctuations of </a:t>
              </a:r>
              <a:r>
                <a:rPr lang="en-US" altLang="ko-KR" dirty="0" err="1"/>
                <a:t>Ethereum</a:t>
              </a:r>
              <a:r>
                <a:rPr lang="en-US" altLang="ko-KR" dirty="0" smtClean="0"/>
                <a:t>.</a:t>
              </a:r>
            </a:p>
            <a:p>
              <a:endParaRPr lang="en-US" altLang="ko-KR" dirty="0"/>
            </a:p>
            <a:p>
              <a:r>
                <a:rPr lang="en-US" altLang="ko-KR" dirty="0" smtClean="0"/>
                <a:t>However</a:t>
              </a:r>
              <a:r>
                <a:rPr lang="en-US" altLang="ko-KR" dirty="0"/>
                <a:t>, in this case, the regression coefficient shows a negative value, so the situation is opposite to Bitcoin. </a:t>
              </a:r>
              <a:endParaRPr lang="en-US" altLang="ko-KR" dirty="0" smtClean="0"/>
            </a:p>
            <a:p>
              <a:endParaRPr lang="en-US" altLang="ko-KR" dirty="0"/>
            </a:p>
            <a:p>
              <a:r>
                <a:rPr lang="en-US" altLang="ko-KR" dirty="0" smtClean="0"/>
                <a:t>In </a:t>
              </a:r>
              <a:r>
                <a:rPr lang="en-US" altLang="ko-KR" dirty="0"/>
                <a:t>other words, when the Korean won appreciates, the trend of increasing the price of </a:t>
              </a:r>
              <a:r>
                <a:rPr lang="en-US" altLang="ko-KR" dirty="0" err="1"/>
                <a:t>Ethereum</a:t>
              </a:r>
              <a:r>
                <a:rPr lang="en-US" altLang="ko-KR" dirty="0"/>
                <a:t> is the most conspicuous.</a:t>
              </a:r>
              <a:endParaRPr lang="ko-KR" altLang="en-US" dirty="0"/>
            </a:p>
          </p:txBody>
        </p:sp>
      </p:grpSp>
      <p:pic>
        <p:nvPicPr>
          <p:cNvPr id="6" name="그림 5"/>
          <p:cNvPicPr>
            <a:picLocks noChangeAspect="1"/>
          </p:cNvPicPr>
          <p:nvPr/>
        </p:nvPicPr>
        <p:blipFill>
          <a:blip r:embed="rId2"/>
          <a:stretch>
            <a:fillRect/>
          </a:stretch>
        </p:blipFill>
        <p:spPr>
          <a:xfrm>
            <a:off x="686215" y="1602774"/>
            <a:ext cx="4018950" cy="4815958"/>
          </a:xfrm>
          <a:prstGeom prst="rect">
            <a:avLst/>
          </a:prstGeom>
        </p:spPr>
      </p:pic>
    </p:spTree>
    <p:extLst>
      <p:ext uri="{BB962C8B-B14F-4D97-AF65-F5344CB8AC3E}">
        <p14:creationId xmlns:p14="http://schemas.microsoft.com/office/powerpoint/2010/main" val="3067503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A7528F40-38E7-4377-8A5A-E49933EFC270}"/>
              </a:ext>
            </a:extLst>
          </p:cNvPr>
          <p:cNvSpPr/>
          <p:nvPr/>
        </p:nvSpPr>
        <p:spPr>
          <a:xfrm>
            <a:off x="5321509" y="1602774"/>
            <a:ext cx="6654468" cy="481595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3143040"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800" b="1" spc="-300" dirty="0" smtClean="0">
                <a:solidFill>
                  <a:prstClr val="white">
                    <a:lumMod val="95000"/>
                  </a:prstClr>
                </a:solidFill>
                <a:latin typeface="나눔스퀘어 Light" panose="020B0600000101010101" pitchFamily="50" charset="-127"/>
                <a:ea typeface="나눔스퀘어 Light" panose="020B0600000101010101" pitchFamily="50" charset="-127"/>
              </a:rPr>
              <a:t>Final </a:t>
            </a:r>
            <a:r>
              <a:rPr kumimoji="0" lang="en-US" altLang="ko-KR" sz="2800" b="1" i="0" u="none" strike="noStrike" kern="1200" cap="none" spc="-300" normalizeH="0" baseline="0" noProof="0" dirty="0" smtClean="0">
                <a:ln>
                  <a:noFill/>
                </a:ln>
                <a:solidFill>
                  <a:prstClr val="white">
                    <a:lumMod val="95000"/>
                  </a:prstClr>
                </a:solidFill>
                <a:effectLst/>
                <a:uLnTx/>
                <a:uFillTx/>
                <a:latin typeface="나눔스퀘어 Light" panose="020B0600000101010101" pitchFamily="50" charset="-127"/>
                <a:ea typeface="나눔스퀘어 Light" panose="020B0600000101010101" pitchFamily="50" charset="-127"/>
                <a:cs typeface="+mn-cs"/>
              </a:rPr>
              <a:t>Results - Ripple</a:t>
            </a:r>
            <a:endParaRPr kumimoji="0" lang="ko-KR" altLang="en-US" sz="2800" b="0" i="0" u="none" strike="noStrike" kern="1200" cap="none" spc="-300" normalizeH="0" baseline="0" noProof="0" dirty="0">
              <a:ln>
                <a:noFill/>
              </a:ln>
              <a:solidFill>
                <a:prstClr val="white">
                  <a:lumMod val="95000"/>
                </a:prstClr>
              </a:solidFill>
              <a:effectLst/>
              <a:uLnTx/>
              <a:uFillTx/>
              <a:latin typeface="나눔스퀘어 Light" panose="020B0600000101010101" pitchFamily="50" charset="-127"/>
              <a:ea typeface="나눔스퀘어 Light" panose="020B0600000101010101" pitchFamily="50" charset="-127"/>
              <a:cs typeface="+mn-cs"/>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853119" cy="30777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ea typeface="나눔스퀘어 Light"/>
                <a:cs typeface="+mn-cs"/>
              </a:rPr>
              <a:t>Part </a:t>
            </a:r>
            <a:r>
              <a:rPr kumimoji="0" lang="en-US" altLang="ko-KR" sz="1400" b="0" i="0" u="none" strike="noStrike" kern="1200" cap="none" spc="0" normalizeH="0" baseline="0" noProof="0" dirty="0" smtClean="0">
                <a:ln>
                  <a:noFill/>
                </a:ln>
                <a:solidFill>
                  <a:prstClr val="white"/>
                </a:solidFill>
                <a:effectLst/>
                <a:uLnTx/>
                <a:uFillTx/>
                <a:ea typeface="나눔스퀘어 Light"/>
                <a:cs typeface="+mn-cs"/>
              </a:rPr>
              <a:t>4, </a:t>
            </a:r>
            <a:endParaRPr kumimoji="0" lang="ko-KR" altLang="en-US" sz="1400" b="0" i="0" u="none" strike="noStrike" kern="1200" cap="none" spc="0" normalizeH="0" baseline="0" noProof="0" dirty="0">
              <a:ln>
                <a:noFill/>
              </a:ln>
              <a:solidFill>
                <a:prstClr val="white"/>
              </a:solidFill>
              <a:effectLst/>
              <a:uLnTx/>
              <a:uFillTx/>
              <a:ea typeface="나눔스퀘어 Light"/>
              <a:cs typeface="+mn-cs"/>
            </a:endParaRPr>
          </a:p>
        </p:txBody>
      </p:sp>
      <p:sp>
        <p:nvSpPr>
          <p:cNvPr id="20" name="TextBox 19">
            <a:extLst>
              <a:ext uri="{FF2B5EF4-FFF2-40B4-BE49-F238E27FC236}">
                <a16:creationId xmlns:a16="http://schemas.microsoft.com/office/drawing/2014/main" id="{A7E43E9A-11AD-4550-B9BC-9661472E5078}"/>
              </a:ext>
            </a:extLst>
          </p:cNvPr>
          <p:cNvSpPr txBox="1"/>
          <p:nvPr/>
        </p:nvSpPr>
        <p:spPr>
          <a:xfrm>
            <a:off x="4242238" y="4924690"/>
            <a:ext cx="1007007"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Compare</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7" name="직사각형 6"/>
          <p:cNvSpPr/>
          <p:nvPr/>
        </p:nvSpPr>
        <p:spPr>
          <a:xfrm>
            <a:off x="5390509" y="1748593"/>
            <a:ext cx="6516468" cy="4524315"/>
          </a:xfrm>
          <a:prstGeom prst="rect">
            <a:avLst/>
          </a:prstGeom>
        </p:spPr>
        <p:txBody>
          <a:bodyPr wrap="square">
            <a:spAutoFit/>
          </a:bodyPr>
          <a:lstStyle/>
          <a:p>
            <a:r>
              <a:rPr lang="en-US" altLang="ko-KR" sz="1600" dirty="0"/>
              <a:t>Finally, despite the fluctuations in the price of </a:t>
            </a:r>
            <a:r>
              <a:rPr lang="en-US" altLang="ko-KR" sz="1600" b="1" dirty="0">
                <a:solidFill>
                  <a:srgbClr val="FF0000"/>
                </a:solidFill>
              </a:rPr>
              <a:t>Ripple</a:t>
            </a:r>
            <a:r>
              <a:rPr lang="en-US" altLang="ko-KR" sz="1600" dirty="0"/>
              <a:t>, the regression coefficient value is the largest at </a:t>
            </a:r>
            <a:r>
              <a:rPr lang="en-US" altLang="ko-KR" sz="1600" dirty="0" smtClean="0"/>
              <a:t>0.0548.USD/CNY </a:t>
            </a:r>
            <a:r>
              <a:rPr lang="en-US" altLang="ko-KR" sz="1600" dirty="0"/>
              <a:t>was shown to have the greatest impact</a:t>
            </a:r>
            <a:r>
              <a:rPr lang="en-US" altLang="ko-KR" sz="1600" dirty="0" smtClean="0"/>
              <a:t>.</a:t>
            </a:r>
          </a:p>
          <a:p>
            <a:endParaRPr lang="en-US" altLang="ko-KR" sz="1600" dirty="0"/>
          </a:p>
          <a:p>
            <a:r>
              <a:rPr lang="en-US" altLang="ko-KR" sz="1600" dirty="0" smtClean="0"/>
              <a:t>Next</a:t>
            </a:r>
            <a:r>
              <a:rPr lang="en-US" altLang="ko-KR" sz="1600" dirty="0"/>
              <a:t>, in order of gold futures market price and trading volume, Ripple also had the second largest influence on safe-haven assets, and the third largest influence on Ripple supply</a:t>
            </a:r>
            <a:r>
              <a:rPr lang="en-US" altLang="ko-KR" sz="1600" dirty="0" smtClean="0"/>
              <a:t>.</a:t>
            </a:r>
          </a:p>
          <a:p>
            <a:endParaRPr lang="en-US" altLang="ko-KR" sz="1600" dirty="0"/>
          </a:p>
          <a:p>
            <a:r>
              <a:rPr lang="en-US" altLang="ko-KR" sz="1600" dirty="0" smtClean="0"/>
              <a:t>However</a:t>
            </a:r>
            <a:r>
              <a:rPr lang="en-US" altLang="ko-KR" sz="1600" dirty="0"/>
              <a:t>, in the case of Ripple, the market size is smaller than that of Bitcoin and </a:t>
            </a:r>
            <a:r>
              <a:rPr lang="en-US" altLang="ko-KR" sz="1600" dirty="0" err="1"/>
              <a:t>Ethereum</a:t>
            </a:r>
            <a:r>
              <a:rPr lang="en-US" altLang="ko-KR" sz="1600" dirty="0"/>
              <a:t>. </a:t>
            </a:r>
            <a:endParaRPr lang="en-US" altLang="ko-KR" sz="1600" dirty="0" smtClean="0"/>
          </a:p>
          <a:p>
            <a:endParaRPr lang="en-US" altLang="ko-KR" sz="1600" dirty="0" smtClean="0"/>
          </a:p>
          <a:p>
            <a:r>
              <a:rPr lang="en-US" altLang="ko-KR" sz="1600" dirty="0" smtClean="0"/>
              <a:t>Therefore</a:t>
            </a:r>
            <a:r>
              <a:rPr lang="en-US" altLang="ko-KR" sz="1600" dirty="0"/>
              <a:t>, Ripple should exhibit greater price volatility than Bitcoin and </a:t>
            </a:r>
            <a:r>
              <a:rPr lang="en-US" altLang="ko-KR" sz="1600" dirty="0" err="1"/>
              <a:t>Ethereum</a:t>
            </a:r>
            <a:r>
              <a:rPr lang="en-US" altLang="ko-KR" sz="1600" dirty="0" smtClean="0"/>
              <a:t>.</a:t>
            </a:r>
          </a:p>
          <a:p>
            <a:endParaRPr lang="en-US" altLang="ko-KR" sz="1600" dirty="0"/>
          </a:p>
          <a:p>
            <a:r>
              <a:rPr lang="en-US" altLang="ko-KR" sz="1600" dirty="0" smtClean="0"/>
              <a:t>Considering </a:t>
            </a:r>
            <a:r>
              <a:rPr lang="en-US" altLang="ko-KR" sz="1600" dirty="0"/>
              <a:t>that the regression coefficient values of Ripple are very small, it is assumed that there are other factors other than the explanatory variables selected in this paper that have a greater impact on Ripple's price fluctuations.</a:t>
            </a:r>
            <a:endParaRPr lang="ko-KR" altLang="en-US" sz="1600" dirty="0"/>
          </a:p>
        </p:txBody>
      </p:sp>
      <p:pic>
        <p:nvPicPr>
          <p:cNvPr id="5" name="그림 4"/>
          <p:cNvPicPr>
            <a:picLocks noChangeAspect="1"/>
          </p:cNvPicPr>
          <p:nvPr/>
        </p:nvPicPr>
        <p:blipFill>
          <a:blip r:embed="rId2"/>
          <a:stretch>
            <a:fillRect/>
          </a:stretch>
        </p:blipFill>
        <p:spPr>
          <a:xfrm>
            <a:off x="668711" y="1602774"/>
            <a:ext cx="4249517" cy="4815958"/>
          </a:xfrm>
          <a:prstGeom prst="rect">
            <a:avLst/>
          </a:prstGeom>
        </p:spPr>
      </p:pic>
    </p:spTree>
    <p:extLst>
      <p:ext uri="{BB962C8B-B14F-4D97-AF65-F5344CB8AC3E}">
        <p14:creationId xmlns:p14="http://schemas.microsoft.com/office/powerpoint/2010/main" val="1681509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875104" y="101916"/>
            <a:ext cx="6370427"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800" b="1" spc="-300" dirty="0" smtClean="0">
                <a:solidFill>
                  <a:prstClr val="white">
                    <a:lumMod val="95000"/>
                  </a:prstClr>
                </a:solidFill>
                <a:latin typeface="나눔스퀘어 Light" panose="020B0600000101010101" pitchFamily="50" charset="-127"/>
                <a:ea typeface="나눔스퀘어 Light" panose="020B0600000101010101" pitchFamily="50" charset="-127"/>
              </a:rPr>
              <a:t>Limitations</a:t>
            </a:r>
            <a:endParaRPr kumimoji="0" lang="ko-KR" altLang="en-US" sz="2800" b="0" i="0" u="none" strike="noStrike" kern="1200" cap="none" spc="-300" normalizeH="0" baseline="0" noProof="0" dirty="0">
              <a:ln>
                <a:noFill/>
              </a:ln>
              <a:solidFill>
                <a:prstClr val="white">
                  <a:lumMod val="95000"/>
                </a:prstClr>
              </a:solidFill>
              <a:effectLst/>
              <a:uLnTx/>
              <a:uFillTx/>
              <a:latin typeface="나눔스퀘어 Light" panose="020B0600000101010101" pitchFamily="50" charset="-127"/>
              <a:ea typeface="나눔스퀘어 Light" panose="020B0600000101010101" pitchFamily="50" charset="-127"/>
              <a:cs typeface="+mn-cs"/>
            </a:endParaRPr>
          </a:p>
        </p:txBody>
      </p:sp>
      <p:sp>
        <p:nvSpPr>
          <p:cNvPr id="4" name="TextBox 3">
            <a:extLst>
              <a:ext uri="{FF2B5EF4-FFF2-40B4-BE49-F238E27FC236}">
                <a16:creationId xmlns:a16="http://schemas.microsoft.com/office/drawing/2014/main" id="{8E877FB6-6DE1-44E4-8EF8-7160153CD120}"/>
              </a:ext>
            </a:extLst>
          </p:cNvPr>
          <p:cNvSpPr txBox="1"/>
          <p:nvPr/>
        </p:nvSpPr>
        <p:spPr>
          <a:xfrm>
            <a:off x="132080" y="117305"/>
            <a:ext cx="853119" cy="307777"/>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ea typeface="나눔스퀘어 Light"/>
                <a:cs typeface="+mn-cs"/>
              </a:rPr>
              <a:t>Part </a:t>
            </a:r>
            <a:r>
              <a:rPr kumimoji="0" lang="en-US" altLang="ko-KR" sz="1400" b="0" i="0" u="none" strike="noStrike" kern="1200" cap="none" spc="0" normalizeH="0" baseline="0" noProof="0" dirty="0" smtClean="0">
                <a:ln>
                  <a:noFill/>
                </a:ln>
                <a:solidFill>
                  <a:prstClr val="white"/>
                </a:solidFill>
                <a:effectLst/>
                <a:uLnTx/>
                <a:uFillTx/>
                <a:ea typeface="나눔스퀘어 Light"/>
                <a:cs typeface="+mn-cs"/>
              </a:rPr>
              <a:t>5, </a:t>
            </a:r>
            <a:endParaRPr kumimoji="0" lang="ko-KR" altLang="en-US" sz="1400" b="0" i="0" u="none" strike="noStrike" kern="1200" cap="none" spc="0" normalizeH="0" baseline="0" noProof="0" dirty="0">
              <a:ln>
                <a:noFill/>
              </a:ln>
              <a:solidFill>
                <a:prstClr val="white"/>
              </a:solidFill>
              <a:effectLst/>
              <a:uLnTx/>
              <a:uFillTx/>
              <a:ea typeface="나눔스퀘어 Light"/>
              <a:cs typeface="+mn-cs"/>
            </a:endParaRPr>
          </a:p>
        </p:txBody>
      </p:sp>
      <p:sp>
        <p:nvSpPr>
          <p:cNvPr id="20" name="TextBox 19">
            <a:extLst>
              <a:ext uri="{FF2B5EF4-FFF2-40B4-BE49-F238E27FC236}">
                <a16:creationId xmlns:a16="http://schemas.microsoft.com/office/drawing/2014/main" id="{A7E43E9A-11AD-4550-B9BC-9661472E5078}"/>
              </a:ext>
            </a:extLst>
          </p:cNvPr>
          <p:cNvSpPr txBox="1"/>
          <p:nvPr/>
        </p:nvSpPr>
        <p:spPr>
          <a:xfrm>
            <a:off x="4242238" y="4924690"/>
            <a:ext cx="1007007"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Compare</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21" name="TextBox 20">
            <a:extLst>
              <a:ext uri="{FF2B5EF4-FFF2-40B4-BE49-F238E27FC236}">
                <a16:creationId xmlns:a16="http://schemas.microsoft.com/office/drawing/2014/main" id="{551814B5-8AAB-42E2-AFFE-798B7BC7A244}"/>
              </a:ext>
            </a:extLst>
          </p:cNvPr>
          <p:cNvSpPr txBox="1"/>
          <p:nvPr/>
        </p:nvSpPr>
        <p:spPr>
          <a:xfrm>
            <a:off x="6706658" y="4924690"/>
            <a:ext cx="1531188"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Factors Analysis</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22" name="TextBox 21">
            <a:extLst>
              <a:ext uri="{FF2B5EF4-FFF2-40B4-BE49-F238E27FC236}">
                <a16:creationId xmlns:a16="http://schemas.microsoft.com/office/drawing/2014/main" id="{D818A733-300A-4730-A394-3E3185E89C0E}"/>
              </a:ext>
            </a:extLst>
          </p:cNvPr>
          <p:cNvSpPr txBox="1"/>
          <p:nvPr/>
        </p:nvSpPr>
        <p:spPr>
          <a:xfrm>
            <a:off x="5487110" y="2922105"/>
            <a:ext cx="1255473"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Classification</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5" name="직사각형 4"/>
          <p:cNvSpPr/>
          <p:nvPr/>
        </p:nvSpPr>
        <p:spPr>
          <a:xfrm>
            <a:off x="2693960" y="4924690"/>
            <a:ext cx="6804080" cy="1477328"/>
          </a:xfrm>
          <a:prstGeom prst="rect">
            <a:avLst/>
          </a:prstGeom>
        </p:spPr>
        <p:txBody>
          <a:bodyPr wrap="square">
            <a:spAutoFit/>
          </a:bodyPr>
          <a:lstStyle/>
          <a:p>
            <a:pPr marL="342900" indent="-342900">
              <a:buFont typeface="Wingdings" panose="05000000000000000000" pitchFamily="2" charset="2"/>
              <a:buChar char="l"/>
            </a:pPr>
            <a:r>
              <a:rPr lang="en-US" altLang="ko-KR" b="1" u="sng" dirty="0">
                <a:solidFill>
                  <a:srgbClr val="FF0000"/>
                </a:solidFill>
              </a:rPr>
              <a:t>O</a:t>
            </a:r>
            <a:r>
              <a:rPr lang="en-US" altLang="ko-KR" b="1" u="sng" dirty="0" smtClean="0">
                <a:solidFill>
                  <a:srgbClr val="FF0000"/>
                </a:solidFill>
              </a:rPr>
              <a:t>ther </a:t>
            </a:r>
            <a:r>
              <a:rPr lang="en-US" altLang="ko-KR" b="1" u="sng" dirty="0">
                <a:solidFill>
                  <a:srgbClr val="FF0000"/>
                </a:solidFill>
              </a:rPr>
              <a:t>factors not included</a:t>
            </a:r>
            <a:r>
              <a:rPr lang="en-US" altLang="ko-KR" dirty="0"/>
              <a:t> in the analysis can be said to be limitations of this paper</a:t>
            </a:r>
            <a:r>
              <a:rPr lang="en-US" altLang="ko-KR" dirty="0" smtClean="0"/>
              <a:t>.</a:t>
            </a:r>
          </a:p>
          <a:p>
            <a:endParaRPr lang="en-US" altLang="ko-KR" dirty="0"/>
          </a:p>
          <a:p>
            <a:pPr marL="342900" indent="-342900">
              <a:buFont typeface="Wingdings" panose="05000000000000000000" pitchFamily="2" charset="2"/>
              <a:buChar char="l"/>
            </a:pPr>
            <a:r>
              <a:rPr lang="en-US" altLang="ko-KR" dirty="0" smtClean="0"/>
              <a:t>Independent </a:t>
            </a:r>
            <a:r>
              <a:rPr lang="en-US" altLang="ko-KR" dirty="0"/>
              <a:t>variables could not be set using the existing method due to </a:t>
            </a:r>
            <a:r>
              <a:rPr lang="en-US" altLang="ko-KR" b="1" u="sng" dirty="0">
                <a:solidFill>
                  <a:srgbClr val="FF0000"/>
                </a:solidFill>
              </a:rPr>
              <a:t>missing values in the data set</a:t>
            </a:r>
            <a:r>
              <a:rPr lang="en-US" altLang="ko-KR" dirty="0"/>
              <a:t>. </a:t>
            </a:r>
            <a:endParaRPr lang="ko-KR" altLang="en-US" dirty="0"/>
          </a:p>
        </p:txBody>
      </p:sp>
      <p:pic>
        <p:nvPicPr>
          <p:cNvPr id="6" name="그림 5"/>
          <p:cNvPicPr>
            <a:picLocks noChangeAspect="1"/>
          </p:cNvPicPr>
          <p:nvPr/>
        </p:nvPicPr>
        <p:blipFill>
          <a:blip r:embed="rId2"/>
          <a:stretch>
            <a:fillRect/>
          </a:stretch>
        </p:blipFill>
        <p:spPr>
          <a:xfrm>
            <a:off x="2592280" y="1522942"/>
            <a:ext cx="7093258" cy="2955765"/>
          </a:xfrm>
          <a:prstGeom prst="rect">
            <a:avLst/>
          </a:prstGeom>
        </p:spPr>
      </p:pic>
    </p:spTree>
    <p:extLst>
      <p:ext uri="{BB962C8B-B14F-4D97-AF65-F5344CB8AC3E}">
        <p14:creationId xmlns:p14="http://schemas.microsoft.com/office/powerpoint/2010/main" val="126281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218180" y="216674"/>
            <a:ext cx="11793331"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300" normalizeH="0" baseline="0" noProof="0" dirty="0" err="1">
                <a:ln>
                  <a:noFill/>
                </a:ln>
                <a:solidFill>
                  <a:schemeClr val="bg1"/>
                </a:solidFill>
                <a:effectLst/>
                <a:uLnTx/>
                <a:uFillTx/>
                <a:latin typeface="나눔스퀘어 Light" panose="020B0600000101010101" pitchFamily="50" charset="-127"/>
                <a:ea typeface="나눔스퀘어 Light" panose="020B0600000101010101" pitchFamily="50" charset="-127"/>
                <a:cs typeface="+mn-cs"/>
              </a:rPr>
              <a:t>Pur</a:t>
            </a:r>
            <a:r>
              <a:rPr lang="en-US" altLang="ko-KR" sz="2800" b="1" spc="-300" dirty="0">
                <a:solidFill>
                  <a:schemeClr val="bg1"/>
                </a:solidFill>
                <a:latin typeface="나눔스퀘어 Light" panose="020B0600000101010101" pitchFamily="50" charset="-127"/>
                <a:ea typeface="나눔스퀘어 Light" panose="020B0600000101010101" pitchFamily="50" charset="-127"/>
              </a:rPr>
              <a:t>pose of the study</a:t>
            </a:r>
            <a:endParaRPr kumimoji="0" lang="ko-KR" altLang="en-US" sz="2800" b="1" i="0" u="none" strike="noStrike" kern="1200" cap="none" spc="-300" normalizeH="0" baseline="0" noProof="0" dirty="0">
              <a:ln>
                <a:noFill/>
              </a:ln>
              <a:solidFill>
                <a:schemeClr val="bg1"/>
              </a:solidFill>
              <a:effectLst/>
              <a:uLnTx/>
              <a:uFillTx/>
              <a:latin typeface="나눔스퀘어 Light" panose="020B0600000101010101" pitchFamily="50" charset="-127"/>
              <a:ea typeface="나눔스퀘어 Light" panose="020B0600000101010101" pitchFamily="50" charset="-127"/>
              <a:cs typeface="+mn-cs"/>
            </a:endParaRPr>
          </a:p>
        </p:txBody>
      </p:sp>
      <p:sp>
        <p:nvSpPr>
          <p:cNvPr id="20" name="TextBox 19">
            <a:extLst>
              <a:ext uri="{FF2B5EF4-FFF2-40B4-BE49-F238E27FC236}">
                <a16:creationId xmlns:a16="http://schemas.microsoft.com/office/drawing/2014/main" id="{A7E43E9A-11AD-4550-B9BC-9661472E5078}"/>
              </a:ext>
            </a:extLst>
          </p:cNvPr>
          <p:cNvSpPr txBox="1"/>
          <p:nvPr/>
        </p:nvSpPr>
        <p:spPr>
          <a:xfrm>
            <a:off x="4242238" y="4924690"/>
            <a:ext cx="1007007"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Compare</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21" name="TextBox 20">
            <a:extLst>
              <a:ext uri="{FF2B5EF4-FFF2-40B4-BE49-F238E27FC236}">
                <a16:creationId xmlns:a16="http://schemas.microsoft.com/office/drawing/2014/main" id="{551814B5-8AAB-42E2-AFFE-798B7BC7A244}"/>
              </a:ext>
            </a:extLst>
          </p:cNvPr>
          <p:cNvSpPr txBox="1"/>
          <p:nvPr/>
        </p:nvSpPr>
        <p:spPr>
          <a:xfrm>
            <a:off x="6706658" y="4924690"/>
            <a:ext cx="1531188"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Factors Analysis</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22" name="TextBox 21">
            <a:extLst>
              <a:ext uri="{FF2B5EF4-FFF2-40B4-BE49-F238E27FC236}">
                <a16:creationId xmlns:a16="http://schemas.microsoft.com/office/drawing/2014/main" id="{D818A733-300A-4730-A394-3E3185E89C0E}"/>
              </a:ext>
            </a:extLst>
          </p:cNvPr>
          <p:cNvSpPr txBox="1"/>
          <p:nvPr/>
        </p:nvSpPr>
        <p:spPr>
          <a:xfrm>
            <a:off x="5487110" y="2922105"/>
            <a:ext cx="1255473"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Classification</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6" name="TextBox 5">
            <a:extLst>
              <a:ext uri="{FF2B5EF4-FFF2-40B4-BE49-F238E27FC236}">
                <a16:creationId xmlns:a16="http://schemas.microsoft.com/office/drawing/2014/main" id="{D6906AB0-CF15-EE3E-0417-2E2A9F363A3C}"/>
              </a:ext>
            </a:extLst>
          </p:cNvPr>
          <p:cNvSpPr txBox="1"/>
          <p:nvPr/>
        </p:nvSpPr>
        <p:spPr>
          <a:xfrm>
            <a:off x="1090627" y="2091107"/>
            <a:ext cx="10048436" cy="830997"/>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400" dirty="0">
                <a:latin typeface="맑은 고딕" panose="020B0503020000020004" pitchFamily="50" charset="-127"/>
                <a:ea typeface="맑은 고딕" panose="020B0503020000020004" pitchFamily="50" charset="-127"/>
              </a:rPr>
              <a:t>T</a:t>
            </a:r>
            <a:r>
              <a:rPr lang="en-US" altLang="ko-KR" sz="2400" b="0" i="0" dirty="0">
                <a:effectLst/>
                <a:latin typeface="맑은 고딕" panose="020B0503020000020004" pitchFamily="50" charset="-127"/>
                <a:ea typeface="맑은 고딕" panose="020B0503020000020004" pitchFamily="50" charset="-127"/>
              </a:rPr>
              <a:t>o find machine learning with high prediction accuracy even in situations of high price volatility in the altcoin market. </a:t>
            </a:r>
            <a:endParaRPr kumimoji="0" lang="en-US" altLang="ko-KR" sz="2400" b="0" i="0" u="none" strike="noStrike" kern="1200" cap="none" spc="0" normalizeH="0" baseline="0" noProof="0" dirty="0">
              <a:ln>
                <a:noFill/>
              </a:ln>
              <a:effectLst/>
              <a:uLnTx/>
              <a:uFillTx/>
              <a:latin typeface="맑은 고딕" panose="020B0503020000020004" pitchFamily="50" charset="-127"/>
              <a:ea typeface="맑은 고딕" panose="020B0503020000020004" pitchFamily="50" charset="-127"/>
            </a:endParaRPr>
          </a:p>
        </p:txBody>
      </p:sp>
      <p:pic>
        <p:nvPicPr>
          <p:cNvPr id="7" name="그림 6">
            <a:extLst>
              <a:ext uri="{FF2B5EF4-FFF2-40B4-BE49-F238E27FC236}">
                <a16:creationId xmlns:a16="http://schemas.microsoft.com/office/drawing/2014/main" id="{E96E7118-4AE0-6496-10D4-9006572491AB}"/>
              </a:ext>
            </a:extLst>
          </p:cNvPr>
          <p:cNvPicPr>
            <a:picLocks noChangeAspect="1"/>
          </p:cNvPicPr>
          <p:nvPr/>
        </p:nvPicPr>
        <p:blipFill>
          <a:blip r:embed="rId2"/>
          <a:stretch>
            <a:fillRect/>
          </a:stretch>
        </p:blipFill>
        <p:spPr>
          <a:xfrm>
            <a:off x="218180" y="2091107"/>
            <a:ext cx="1038746" cy="830997"/>
          </a:xfrm>
          <a:prstGeom prst="rect">
            <a:avLst/>
          </a:prstGeom>
        </p:spPr>
      </p:pic>
      <p:sp>
        <p:nvSpPr>
          <p:cNvPr id="9" name="TextBox 8">
            <a:extLst>
              <a:ext uri="{FF2B5EF4-FFF2-40B4-BE49-F238E27FC236}">
                <a16:creationId xmlns:a16="http://schemas.microsoft.com/office/drawing/2014/main" id="{A7317AC2-F077-B9A9-67E5-4E5D69EF3B9C}"/>
              </a:ext>
            </a:extLst>
          </p:cNvPr>
          <p:cNvSpPr txBox="1"/>
          <p:nvPr/>
        </p:nvSpPr>
        <p:spPr>
          <a:xfrm>
            <a:off x="1256926" y="1478087"/>
            <a:ext cx="10168968" cy="400110"/>
          </a:xfrm>
          <a:prstGeom prst="rect">
            <a:avLst/>
          </a:prstGeom>
          <a:noFill/>
        </p:spPr>
        <p:txBody>
          <a:bodyPr wrap="square">
            <a:spAutoFit/>
          </a:bodyPr>
          <a:lstStyle/>
          <a:p>
            <a:r>
              <a:rPr lang="en-US" altLang="ko-KR" sz="2000" b="1" dirty="0"/>
              <a:t>“Prediction Performance of Altcoin Price using Machine Learning Algorithm”</a:t>
            </a:r>
            <a:endParaRPr lang="ko-KR" altLang="en-US" sz="2000" b="1" dirty="0"/>
          </a:p>
        </p:txBody>
      </p:sp>
      <p:sp>
        <p:nvSpPr>
          <p:cNvPr id="10" name="화살표: 아래쪽 9">
            <a:extLst>
              <a:ext uri="{FF2B5EF4-FFF2-40B4-BE49-F238E27FC236}">
                <a16:creationId xmlns:a16="http://schemas.microsoft.com/office/drawing/2014/main" id="{C07B2061-0D40-6510-553D-0C85510DCB3B}"/>
              </a:ext>
            </a:extLst>
          </p:cNvPr>
          <p:cNvSpPr/>
          <p:nvPr/>
        </p:nvSpPr>
        <p:spPr>
          <a:xfrm>
            <a:off x="5129349" y="3322215"/>
            <a:ext cx="966651" cy="8669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E6499DE6-4BC1-6676-6E8A-0272F3AC61D9}"/>
              </a:ext>
            </a:extLst>
          </p:cNvPr>
          <p:cNvSpPr txBox="1"/>
          <p:nvPr/>
        </p:nvSpPr>
        <p:spPr>
          <a:xfrm>
            <a:off x="1090627" y="4724635"/>
            <a:ext cx="10099887" cy="1200329"/>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400" dirty="0">
                <a:latin typeface="맑은 고딕" panose="020B0503020000020004" pitchFamily="50" charset="-127"/>
                <a:ea typeface="맑은 고딕" panose="020B0503020000020004" pitchFamily="50" charset="-127"/>
              </a:rPr>
              <a:t>T</a:t>
            </a:r>
            <a:r>
              <a:rPr lang="en-US" altLang="ko-KR" sz="2400" b="0" i="0" dirty="0">
                <a:effectLst/>
                <a:latin typeface="맑은 고딕" panose="020B0503020000020004" pitchFamily="50" charset="-127"/>
                <a:ea typeface="맑은 고딕" panose="020B0503020000020004" pitchFamily="50" charset="-127"/>
              </a:rPr>
              <a:t>o evaluate the prediction performance of machine learning algorithms in the altcoin market and provide methods and directions for price prediction.</a:t>
            </a:r>
            <a:endParaRPr kumimoji="0" lang="en-US" altLang="ko-KR" sz="2400" b="0" i="0" u="none" strike="noStrike" kern="1200" cap="none" spc="0" normalizeH="0" baseline="0" noProof="0" dirty="0">
              <a:ln>
                <a:noFill/>
              </a:ln>
              <a:effectLst/>
              <a:uLnTx/>
              <a:uFillTx/>
              <a:latin typeface="맑은 고딕" panose="020B0503020000020004" pitchFamily="50" charset="-127"/>
              <a:ea typeface="맑은 고딕" panose="020B0503020000020004" pitchFamily="50" charset="-127"/>
            </a:endParaRPr>
          </a:p>
        </p:txBody>
      </p:sp>
      <p:pic>
        <p:nvPicPr>
          <p:cNvPr id="15" name="그림 14">
            <a:extLst>
              <a:ext uri="{FF2B5EF4-FFF2-40B4-BE49-F238E27FC236}">
                <a16:creationId xmlns:a16="http://schemas.microsoft.com/office/drawing/2014/main" id="{A126E614-5069-2697-8951-18DC880FF3C9}"/>
              </a:ext>
            </a:extLst>
          </p:cNvPr>
          <p:cNvPicPr>
            <a:picLocks noChangeAspect="1"/>
          </p:cNvPicPr>
          <p:nvPr/>
        </p:nvPicPr>
        <p:blipFill>
          <a:blip r:embed="rId3"/>
          <a:stretch>
            <a:fillRect/>
          </a:stretch>
        </p:blipFill>
        <p:spPr>
          <a:xfrm>
            <a:off x="10091305" y="2758806"/>
            <a:ext cx="1939092" cy="1975817"/>
          </a:xfrm>
          <a:prstGeom prst="rect">
            <a:avLst/>
          </a:prstGeom>
        </p:spPr>
      </p:pic>
    </p:spTree>
    <p:extLst>
      <p:ext uri="{BB962C8B-B14F-4D97-AF65-F5344CB8AC3E}">
        <p14:creationId xmlns:p14="http://schemas.microsoft.com/office/powerpoint/2010/main" val="930760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218180" y="216674"/>
            <a:ext cx="11793331" cy="477054"/>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500" b="1" dirty="0">
                <a:solidFill>
                  <a:schemeClr val="bg1"/>
                </a:solidFill>
              </a:rPr>
              <a:t>2. Dataset</a:t>
            </a:r>
            <a:endParaRPr kumimoji="0" lang="ko-KR" altLang="en-US" sz="2500" b="1" i="0" u="none" strike="noStrike" kern="1200" cap="none" spc="-300" normalizeH="0" baseline="0" noProof="0" dirty="0">
              <a:ln>
                <a:noFill/>
              </a:ln>
              <a:solidFill>
                <a:schemeClr val="bg1"/>
              </a:solidFill>
              <a:effectLst/>
              <a:uLnTx/>
              <a:uFillTx/>
              <a:latin typeface="나눔스퀘어 Light" panose="020B0600000101010101" pitchFamily="50" charset="-127"/>
              <a:ea typeface="나눔스퀘어 Light" panose="020B0600000101010101" pitchFamily="50" charset="-127"/>
              <a:cs typeface="+mn-cs"/>
            </a:endParaRPr>
          </a:p>
        </p:txBody>
      </p:sp>
      <p:sp>
        <p:nvSpPr>
          <p:cNvPr id="20" name="TextBox 19">
            <a:extLst>
              <a:ext uri="{FF2B5EF4-FFF2-40B4-BE49-F238E27FC236}">
                <a16:creationId xmlns:a16="http://schemas.microsoft.com/office/drawing/2014/main" id="{A7E43E9A-11AD-4550-B9BC-9661472E5078}"/>
              </a:ext>
            </a:extLst>
          </p:cNvPr>
          <p:cNvSpPr txBox="1"/>
          <p:nvPr/>
        </p:nvSpPr>
        <p:spPr>
          <a:xfrm>
            <a:off x="4242238" y="4924690"/>
            <a:ext cx="1007007"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Compare</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21" name="TextBox 20">
            <a:extLst>
              <a:ext uri="{FF2B5EF4-FFF2-40B4-BE49-F238E27FC236}">
                <a16:creationId xmlns:a16="http://schemas.microsoft.com/office/drawing/2014/main" id="{551814B5-8AAB-42E2-AFFE-798B7BC7A244}"/>
              </a:ext>
            </a:extLst>
          </p:cNvPr>
          <p:cNvSpPr txBox="1"/>
          <p:nvPr/>
        </p:nvSpPr>
        <p:spPr>
          <a:xfrm>
            <a:off x="6706658" y="4924690"/>
            <a:ext cx="1531188"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Factors Analysis</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22" name="TextBox 21">
            <a:extLst>
              <a:ext uri="{FF2B5EF4-FFF2-40B4-BE49-F238E27FC236}">
                <a16:creationId xmlns:a16="http://schemas.microsoft.com/office/drawing/2014/main" id="{D818A733-300A-4730-A394-3E3185E89C0E}"/>
              </a:ext>
            </a:extLst>
          </p:cNvPr>
          <p:cNvSpPr txBox="1"/>
          <p:nvPr/>
        </p:nvSpPr>
        <p:spPr>
          <a:xfrm>
            <a:off x="5487110" y="2922105"/>
            <a:ext cx="1255473"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Classification</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pic>
        <p:nvPicPr>
          <p:cNvPr id="7" name="그림 6">
            <a:extLst>
              <a:ext uri="{FF2B5EF4-FFF2-40B4-BE49-F238E27FC236}">
                <a16:creationId xmlns:a16="http://schemas.microsoft.com/office/drawing/2014/main" id="{0067A08E-BDBF-7CC7-1B97-55424A5C0899}"/>
              </a:ext>
            </a:extLst>
          </p:cNvPr>
          <p:cNvPicPr>
            <a:picLocks noChangeAspect="1"/>
          </p:cNvPicPr>
          <p:nvPr/>
        </p:nvPicPr>
        <p:blipFill>
          <a:blip r:embed="rId2"/>
          <a:stretch>
            <a:fillRect/>
          </a:stretch>
        </p:blipFill>
        <p:spPr>
          <a:xfrm>
            <a:off x="681045" y="2373320"/>
            <a:ext cx="5514097" cy="3204347"/>
          </a:xfrm>
          <a:prstGeom prst="rect">
            <a:avLst/>
          </a:prstGeom>
        </p:spPr>
      </p:pic>
      <p:sp>
        <p:nvSpPr>
          <p:cNvPr id="12" name="TextBox 11">
            <a:extLst>
              <a:ext uri="{FF2B5EF4-FFF2-40B4-BE49-F238E27FC236}">
                <a16:creationId xmlns:a16="http://schemas.microsoft.com/office/drawing/2014/main" id="{E8DC700E-6F55-1E45-A5DF-E28277DA6575}"/>
              </a:ext>
            </a:extLst>
          </p:cNvPr>
          <p:cNvSpPr txBox="1"/>
          <p:nvPr/>
        </p:nvSpPr>
        <p:spPr>
          <a:xfrm>
            <a:off x="6337692" y="4447637"/>
            <a:ext cx="5514097" cy="1754326"/>
          </a:xfrm>
          <a:prstGeom prst="rect">
            <a:avLst/>
          </a:prstGeom>
          <a:noFill/>
        </p:spPr>
        <p:txBody>
          <a:bodyPr wrap="square">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b="1" dirty="0">
                <a:latin typeface="맑은 고딕" panose="020B0503020000020004" pitchFamily="50" charset="-127"/>
                <a:ea typeface="맑은 고딕" panose="020B0503020000020004" pitchFamily="50" charset="-127"/>
              </a:rPr>
              <a:t>Ethereum, Bitcoin Cash, Ripple, </a:t>
            </a:r>
            <a:r>
              <a:rPr lang="en-US" altLang="ko-KR" b="1" dirty="0" err="1">
                <a:latin typeface="맑은 고딕" panose="020B0503020000020004" pitchFamily="50" charset="-127"/>
                <a:ea typeface="맑은 고딕" panose="020B0503020000020004" pitchFamily="50" charset="-127"/>
              </a:rPr>
              <a:t>Xem</a:t>
            </a:r>
            <a:r>
              <a:rPr lang="en-US" altLang="ko-KR" b="1" dirty="0">
                <a:latin typeface="맑은 고딕" panose="020B0503020000020004" pitchFamily="50" charset="-127"/>
                <a:ea typeface="맑은 고딕" panose="020B0503020000020004" pitchFamily="50" charset="-127"/>
              </a:rPr>
              <a:t>, Bitcoin</a:t>
            </a:r>
          </a:p>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1800" b="1"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b="0" i="0" dirty="0">
                <a:effectLst/>
                <a:latin typeface="맑은 고딕" panose="020B0503020000020004" pitchFamily="50" charset="-127"/>
                <a:ea typeface="맑은 고딕" panose="020B0503020000020004" pitchFamily="50" charset="-127"/>
              </a:rPr>
              <a:t>&lt;The data collection period&gt;</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b="0" i="0" dirty="0">
                <a:effectLst/>
                <a:latin typeface="맑은 고딕" panose="020B0503020000020004" pitchFamily="50" charset="-127"/>
                <a:ea typeface="맑은 고딕" panose="020B0503020000020004" pitchFamily="50" charset="-127"/>
              </a:rPr>
              <a:t>26, 09, 2017 ~ 30, 09, 2022. </a:t>
            </a:r>
          </a:p>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b="0" i="0" dirty="0">
              <a:effectLst/>
              <a:latin typeface="맑은 고딕" panose="020B0503020000020004" pitchFamily="50" charset="-127"/>
              <a:ea typeface="맑은 고딕" panose="020B0503020000020004" pitchFamily="50" charset="-127"/>
            </a:endParaRP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b="0" i="0" dirty="0">
                <a:effectLst/>
                <a:latin typeface="맑은 고딕" panose="020B0503020000020004" pitchFamily="50" charset="-127"/>
                <a:ea typeface="맑은 고딕" panose="020B0503020000020004" pitchFamily="50" charset="-127"/>
              </a:rPr>
              <a:t>Daily open, high, low, and close prices </a:t>
            </a:r>
            <a:endParaRPr kumimoji="0" lang="en-US" altLang="ko-KR" sz="1800" b="1" i="0" u="none" strike="noStrike" kern="1200" cap="none" spc="0" normalizeH="0" baseline="0" noProof="0" dirty="0">
              <a:ln>
                <a:noFill/>
              </a:ln>
              <a:effectLst/>
              <a:uLnTx/>
              <a:uFillTx/>
              <a:latin typeface="맑은 고딕" panose="020B0503020000020004" pitchFamily="50" charset="-127"/>
              <a:ea typeface="맑은 고딕" panose="020B0503020000020004" pitchFamily="50" charset="-127"/>
            </a:endParaRPr>
          </a:p>
        </p:txBody>
      </p:sp>
      <p:pic>
        <p:nvPicPr>
          <p:cNvPr id="14" name="그림 13">
            <a:extLst>
              <a:ext uri="{FF2B5EF4-FFF2-40B4-BE49-F238E27FC236}">
                <a16:creationId xmlns:a16="http://schemas.microsoft.com/office/drawing/2014/main" id="{9166A321-970F-CD29-AB42-0749F081985E}"/>
              </a:ext>
            </a:extLst>
          </p:cNvPr>
          <p:cNvPicPr>
            <a:picLocks noChangeAspect="1"/>
          </p:cNvPicPr>
          <p:nvPr/>
        </p:nvPicPr>
        <p:blipFill>
          <a:blip r:embed="rId3"/>
          <a:stretch>
            <a:fillRect/>
          </a:stretch>
        </p:blipFill>
        <p:spPr>
          <a:xfrm>
            <a:off x="7016386" y="1504269"/>
            <a:ext cx="4156711" cy="2591634"/>
          </a:xfrm>
          <a:prstGeom prst="rect">
            <a:avLst/>
          </a:prstGeom>
        </p:spPr>
      </p:pic>
    </p:spTree>
    <p:extLst>
      <p:ext uri="{BB962C8B-B14F-4D97-AF65-F5344CB8AC3E}">
        <p14:creationId xmlns:p14="http://schemas.microsoft.com/office/powerpoint/2010/main" val="621244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398669" y="259838"/>
            <a:ext cx="11793331" cy="477054"/>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500" b="1" dirty="0">
                <a:solidFill>
                  <a:schemeClr val="bg1"/>
                </a:solidFill>
              </a:rPr>
              <a:t>3. Data analysis</a:t>
            </a:r>
          </a:p>
        </p:txBody>
      </p:sp>
      <p:sp>
        <p:nvSpPr>
          <p:cNvPr id="20" name="TextBox 19">
            <a:extLst>
              <a:ext uri="{FF2B5EF4-FFF2-40B4-BE49-F238E27FC236}">
                <a16:creationId xmlns:a16="http://schemas.microsoft.com/office/drawing/2014/main" id="{A7E43E9A-11AD-4550-B9BC-9661472E5078}"/>
              </a:ext>
            </a:extLst>
          </p:cNvPr>
          <p:cNvSpPr txBox="1"/>
          <p:nvPr/>
        </p:nvSpPr>
        <p:spPr>
          <a:xfrm>
            <a:off x="4242238" y="4924690"/>
            <a:ext cx="1007007"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Compare</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21" name="TextBox 20">
            <a:extLst>
              <a:ext uri="{FF2B5EF4-FFF2-40B4-BE49-F238E27FC236}">
                <a16:creationId xmlns:a16="http://schemas.microsoft.com/office/drawing/2014/main" id="{551814B5-8AAB-42E2-AFFE-798B7BC7A244}"/>
              </a:ext>
            </a:extLst>
          </p:cNvPr>
          <p:cNvSpPr txBox="1"/>
          <p:nvPr/>
        </p:nvSpPr>
        <p:spPr>
          <a:xfrm>
            <a:off x="6706658" y="4924690"/>
            <a:ext cx="1531188"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Factors Analysis</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22" name="TextBox 21">
            <a:extLst>
              <a:ext uri="{FF2B5EF4-FFF2-40B4-BE49-F238E27FC236}">
                <a16:creationId xmlns:a16="http://schemas.microsoft.com/office/drawing/2014/main" id="{D818A733-300A-4730-A394-3E3185E89C0E}"/>
              </a:ext>
            </a:extLst>
          </p:cNvPr>
          <p:cNvSpPr txBox="1"/>
          <p:nvPr/>
        </p:nvSpPr>
        <p:spPr>
          <a:xfrm>
            <a:off x="5487110" y="2922105"/>
            <a:ext cx="1255473"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Classification</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6" name="TextBox 5">
            <a:extLst>
              <a:ext uri="{FF2B5EF4-FFF2-40B4-BE49-F238E27FC236}">
                <a16:creationId xmlns:a16="http://schemas.microsoft.com/office/drawing/2014/main" id="{D6906AB0-CF15-EE3E-0417-2E2A9F363A3C}"/>
              </a:ext>
            </a:extLst>
          </p:cNvPr>
          <p:cNvSpPr txBox="1"/>
          <p:nvPr/>
        </p:nvSpPr>
        <p:spPr>
          <a:xfrm>
            <a:off x="266814" y="1307035"/>
            <a:ext cx="2876436" cy="461665"/>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Predictive models</a:t>
            </a:r>
          </a:p>
        </p:txBody>
      </p:sp>
      <p:sp>
        <p:nvSpPr>
          <p:cNvPr id="5" name="TextBox 4">
            <a:extLst>
              <a:ext uri="{FF2B5EF4-FFF2-40B4-BE49-F238E27FC236}">
                <a16:creationId xmlns:a16="http://schemas.microsoft.com/office/drawing/2014/main" id="{6EB703C8-DE3A-A16E-71CA-3910DD2DC0AC}"/>
              </a:ext>
            </a:extLst>
          </p:cNvPr>
          <p:cNvSpPr txBox="1"/>
          <p:nvPr/>
        </p:nvSpPr>
        <p:spPr>
          <a:xfrm>
            <a:off x="789328" y="2398885"/>
            <a:ext cx="9767093" cy="4247317"/>
          </a:xfrm>
          <a:prstGeom prst="rect">
            <a:avLst/>
          </a:prstGeom>
          <a:noFill/>
        </p:spPr>
        <p:txBody>
          <a:bodyPr wrap="square" rtlCol="0">
            <a:spAutoFit/>
          </a:bodyPr>
          <a:lstStyle/>
          <a:p>
            <a:r>
              <a:rPr lang="en-US" altLang="ko-KR" b="1" dirty="0"/>
              <a:t>Random Forest: </a:t>
            </a:r>
            <a:r>
              <a:rPr lang="en-US" altLang="ko-KR" dirty="0"/>
              <a:t>A technique for generating multiple decision trees and synthesizing the predictions of each decision tree model to determine the most class as the final prediction value</a:t>
            </a:r>
          </a:p>
          <a:p>
            <a:endParaRPr lang="en-US" altLang="ko-KR" dirty="0"/>
          </a:p>
          <a:p>
            <a:r>
              <a:rPr lang="en-US" altLang="ko-KR" b="1" i="0" dirty="0">
                <a:solidFill>
                  <a:srgbClr val="000000"/>
                </a:solidFill>
                <a:effectLst/>
                <a:latin typeface="noto"/>
              </a:rPr>
              <a:t>XGB: </a:t>
            </a:r>
            <a:r>
              <a:rPr lang="en-US" altLang="ko-KR" b="0" i="0" dirty="0">
                <a:solidFill>
                  <a:srgbClr val="000000"/>
                </a:solidFill>
                <a:effectLst/>
                <a:latin typeface="noto"/>
              </a:rPr>
              <a:t>Improved algorithm of boosting technology in decision trees</a:t>
            </a:r>
          </a:p>
          <a:p>
            <a:endParaRPr lang="en-US" altLang="ko-KR" dirty="0">
              <a:solidFill>
                <a:srgbClr val="000000"/>
              </a:solidFill>
              <a:latin typeface="noto"/>
            </a:endParaRPr>
          </a:p>
          <a:p>
            <a:r>
              <a:rPr lang="en-US" altLang="ko-KR" b="1" dirty="0">
                <a:solidFill>
                  <a:srgbClr val="000000"/>
                </a:solidFill>
                <a:latin typeface="noto"/>
              </a:rPr>
              <a:t>Support Vector Regression: </a:t>
            </a:r>
            <a:r>
              <a:rPr lang="en-US" altLang="ko-KR" b="0" i="0" dirty="0">
                <a:solidFill>
                  <a:srgbClr val="000000"/>
                </a:solidFill>
                <a:effectLst/>
                <a:latin typeface="noto"/>
              </a:rPr>
              <a:t>Similar to conventional artificial neural networks </a:t>
            </a:r>
          </a:p>
          <a:p>
            <a:r>
              <a:rPr lang="en-US" altLang="ko-KR" b="0" i="0" dirty="0">
                <a:solidFill>
                  <a:srgbClr val="000000"/>
                </a:solidFill>
                <a:effectLst/>
                <a:latin typeface="noto"/>
              </a:rPr>
              <a:t>but suitable for predicting time series data, such as moving stock prices</a:t>
            </a:r>
          </a:p>
          <a:p>
            <a:endParaRPr lang="en-US" altLang="ko-KR" dirty="0">
              <a:solidFill>
                <a:srgbClr val="000000"/>
              </a:solidFill>
              <a:latin typeface="noto"/>
            </a:endParaRPr>
          </a:p>
          <a:p>
            <a:r>
              <a:rPr lang="en-US" altLang="ko-KR" b="1" dirty="0">
                <a:solidFill>
                  <a:srgbClr val="000000"/>
                </a:solidFill>
                <a:latin typeface="noto"/>
              </a:rPr>
              <a:t>LSTM: </a:t>
            </a:r>
            <a:r>
              <a:rPr lang="en-US" altLang="ko-KR" b="1" i="0" dirty="0">
                <a:solidFill>
                  <a:srgbClr val="000000"/>
                </a:solidFill>
                <a:effectLst/>
                <a:latin typeface="noto"/>
              </a:rPr>
              <a:t> </a:t>
            </a:r>
            <a:r>
              <a:rPr lang="en-US" altLang="ko-KR" b="0" i="0" dirty="0">
                <a:solidFill>
                  <a:srgbClr val="000000"/>
                </a:solidFill>
                <a:effectLst/>
                <a:latin typeface="noto"/>
              </a:rPr>
              <a:t>Predictive model for time series data.</a:t>
            </a:r>
          </a:p>
          <a:p>
            <a:r>
              <a:rPr lang="en-US" altLang="ko-KR" dirty="0">
                <a:solidFill>
                  <a:srgbClr val="000000"/>
                </a:solidFill>
                <a:latin typeface="noto"/>
              </a:rPr>
              <a:t>             </a:t>
            </a:r>
            <a:r>
              <a:rPr lang="en-US" altLang="ko-KR" b="0" i="0" dirty="0">
                <a:solidFill>
                  <a:srgbClr val="000000"/>
                </a:solidFill>
                <a:effectLst/>
                <a:latin typeface="noto"/>
              </a:rPr>
              <a:t>Learning the relationship between the input data at the previous and current point in time </a:t>
            </a:r>
          </a:p>
          <a:p>
            <a:r>
              <a:rPr lang="en-US" altLang="ko-KR" dirty="0">
                <a:solidFill>
                  <a:srgbClr val="000000"/>
                </a:solidFill>
                <a:latin typeface="noto"/>
              </a:rPr>
              <a:t>             </a:t>
            </a:r>
            <a:r>
              <a:rPr lang="en-US" altLang="ko-KR" b="0" i="0" dirty="0">
                <a:solidFill>
                  <a:srgbClr val="000000"/>
                </a:solidFill>
                <a:effectLst/>
                <a:latin typeface="noto"/>
              </a:rPr>
              <a:t>to predict the output value at the next point in time</a:t>
            </a:r>
          </a:p>
          <a:p>
            <a:endParaRPr lang="en-US" altLang="ko-KR" dirty="0">
              <a:solidFill>
                <a:srgbClr val="000000"/>
              </a:solidFill>
              <a:latin typeface="noto"/>
            </a:endParaRPr>
          </a:p>
          <a:p>
            <a:r>
              <a:rPr lang="ko-KR" altLang="en-US" dirty="0">
                <a:solidFill>
                  <a:srgbClr val="000000"/>
                </a:solidFill>
                <a:latin typeface="noto"/>
              </a:rPr>
              <a:t>너 </a:t>
            </a:r>
            <a:r>
              <a:rPr lang="ko-KR" altLang="en-US" dirty="0" err="1">
                <a:solidFill>
                  <a:srgbClr val="000000"/>
                </a:solidFill>
                <a:latin typeface="noto"/>
              </a:rPr>
              <a:t>있다보자</a:t>
            </a:r>
            <a:r>
              <a:rPr lang="en-US" altLang="ko-KR" dirty="0">
                <a:solidFill>
                  <a:srgbClr val="000000"/>
                </a:solidFill>
                <a:latin typeface="noto"/>
              </a:rPr>
              <a:t/>
            </a:r>
            <a:br>
              <a:rPr lang="en-US" altLang="ko-KR" dirty="0">
                <a:solidFill>
                  <a:srgbClr val="000000"/>
                </a:solidFill>
                <a:latin typeface="noto"/>
              </a:rPr>
            </a:br>
            <a:endParaRPr lang="en-US" altLang="ko-KR" dirty="0"/>
          </a:p>
        </p:txBody>
      </p:sp>
    </p:spTree>
    <p:extLst>
      <p:ext uri="{BB962C8B-B14F-4D97-AF65-F5344CB8AC3E}">
        <p14:creationId xmlns:p14="http://schemas.microsoft.com/office/powerpoint/2010/main" val="4107206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398669" y="259838"/>
            <a:ext cx="11793331" cy="477054"/>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500" b="1" dirty="0">
                <a:solidFill>
                  <a:schemeClr val="bg1"/>
                </a:solidFill>
              </a:rPr>
              <a:t>3. Data analysis</a:t>
            </a:r>
          </a:p>
        </p:txBody>
      </p:sp>
      <p:sp>
        <p:nvSpPr>
          <p:cNvPr id="20" name="TextBox 19">
            <a:extLst>
              <a:ext uri="{FF2B5EF4-FFF2-40B4-BE49-F238E27FC236}">
                <a16:creationId xmlns:a16="http://schemas.microsoft.com/office/drawing/2014/main" id="{A7E43E9A-11AD-4550-B9BC-9661472E5078}"/>
              </a:ext>
            </a:extLst>
          </p:cNvPr>
          <p:cNvSpPr txBox="1"/>
          <p:nvPr/>
        </p:nvSpPr>
        <p:spPr>
          <a:xfrm>
            <a:off x="4242238" y="4924690"/>
            <a:ext cx="1007007"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Compare</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21" name="TextBox 20">
            <a:extLst>
              <a:ext uri="{FF2B5EF4-FFF2-40B4-BE49-F238E27FC236}">
                <a16:creationId xmlns:a16="http://schemas.microsoft.com/office/drawing/2014/main" id="{551814B5-8AAB-42E2-AFFE-798B7BC7A244}"/>
              </a:ext>
            </a:extLst>
          </p:cNvPr>
          <p:cNvSpPr txBox="1"/>
          <p:nvPr/>
        </p:nvSpPr>
        <p:spPr>
          <a:xfrm>
            <a:off x="6706658" y="4924690"/>
            <a:ext cx="1531188"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Factors Analysis</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22" name="TextBox 21">
            <a:extLst>
              <a:ext uri="{FF2B5EF4-FFF2-40B4-BE49-F238E27FC236}">
                <a16:creationId xmlns:a16="http://schemas.microsoft.com/office/drawing/2014/main" id="{D818A733-300A-4730-A394-3E3185E89C0E}"/>
              </a:ext>
            </a:extLst>
          </p:cNvPr>
          <p:cNvSpPr txBox="1"/>
          <p:nvPr/>
        </p:nvSpPr>
        <p:spPr>
          <a:xfrm>
            <a:off x="5487110" y="2922105"/>
            <a:ext cx="1255473"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Classification</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6" name="TextBox 5">
            <a:extLst>
              <a:ext uri="{FF2B5EF4-FFF2-40B4-BE49-F238E27FC236}">
                <a16:creationId xmlns:a16="http://schemas.microsoft.com/office/drawing/2014/main" id="{D6906AB0-CF15-EE3E-0417-2E2A9F363A3C}"/>
              </a:ext>
            </a:extLst>
          </p:cNvPr>
          <p:cNvSpPr txBox="1"/>
          <p:nvPr/>
        </p:nvSpPr>
        <p:spPr>
          <a:xfrm>
            <a:off x="266814" y="1307035"/>
            <a:ext cx="2876436" cy="461665"/>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rPr>
              <a:t>Predictive models</a:t>
            </a:r>
          </a:p>
        </p:txBody>
      </p:sp>
      <p:sp>
        <p:nvSpPr>
          <p:cNvPr id="5" name="TextBox 4">
            <a:extLst>
              <a:ext uri="{FF2B5EF4-FFF2-40B4-BE49-F238E27FC236}">
                <a16:creationId xmlns:a16="http://schemas.microsoft.com/office/drawing/2014/main" id="{6EB703C8-DE3A-A16E-71CA-3910DD2DC0AC}"/>
              </a:ext>
            </a:extLst>
          </p:cNvPr>
          <p:cNvSpPr txBox="1"/>
          <p:nvPr/>
        </p:nvSpPr>
        <p:spPr>
          <a:xfrm>
            <a:off x="789328" y="2398885"/>
            <a:ext cx="9767093" cy="4247317"/>
          </a:xfrm>
          <a:prstGeom prst="rect">
            <a:avLst/>
          </a:prstGeom>
          <a:noFill/>
        </p:spPr>
        <p:txBody>
          <a:bodyPr wrap="square" rtlCol="0">
            <a:spAutoFit/>
          </a:bodyPr>
          <a:lstStyle/>
          <a:p>
            <a:r>
              <a:rPr lang="en-US" altLang="ko-KR" dirty="0"/>
              <a:t>Random Forest: A technique for generating multiple decision trees and synthesizing the predictions of each decision tree model to determine the most class as the final prediction value</a:t>
            </a:r>
          </a:p>
          <a:p>
            <a:endParaRPr lang="en-US" altLang="ko-KR" dirty="0"/>
          </a:p>
          <a:p>
            <a:r>
              <a:rPr lang="en-US" altLang="ko-KR" b="0" i="0" dirty="0">
                <a:solidFill>
                  <a:srgbClr val="000000"/>
                </a:solidFill>
                <a:effectLst/>
                <a:latin typeface="noto"/>
              </a:rPr>
              <a:t>XGB: Improved algorithm of boosting technology in decision trees</a:t>
            </a:r>
          </a:p>
          <a:p>
            <a:endParaRPr lang="en-US" altLang="ko-KR" dirty="0">
              <a:solidFill>
                <a:srgbClr val="000000"/>
              </a:solidFill>
              <a:latin typeface="noto"/>
            </a:endParaRPr>
          </a:p>
          <a:p>
            <a:r>
              <a:rPr lang="en-US" altLang="ko-KR" dirty="0">
                <a:solidFill>
                  <a:srgbClr val="000000"/>
                </a:solidFill>
                <a:latin typeface="noto"/>
              </a:rPr>
              <a:t>Support Vector Regression: </a:t>
            </a:r>
            <a:r>
              <a:rPr lang="en-US" altLang="ko-KR" b="0" i="0" dirty="0">
                <a:solidFill>
                  <a:srgbClr val="000000"/>
                </a:solidFill>
                <a:effectLst/>
                <a:latin typeface="noto"/>
              </a:rPr>
              <a:t>Similar to conventional artificial neural networks </a:t>
            </a:r>
          </a:p>
          <a:p>
            <a:r>
              <a:rPr lang="en-US" altLang="ko-KR" b="0" i="0" dirty="0">
                <a:solidFill>
                  <a:srgbClr val="000000"/>
                </a:solidFill>
                <a:effectLst/>
                <a:latin typeface="noto"/>
              </a:rPr>
              <a:t>but suitable for predicting time series data, such as moving stock prices</a:t>
            </a:r>
          </a:p>
          <a:p>
            <a:endParaRPr lang="en-US" altLang="ko-KR" dirty="0">
              <a:solidFill>
                <a:srgbClr val="000000"/>
              </a:solidFill>
              <a:latin typeface="noto"/>
            </a:endParaRPr>
          </a:p>
          <a:p>
            <a:r>
              <a:rPr lang="en-US" altLang="ko-KR" dirty="0">
                <a:solidFill>
                  <a:srgbClr val="000000"/>
                </a:solidFill>
                <a:latin typeface="noto"/>
              </a:rPr>
              <a:t>LSTM: </a:t>
            </a:r>
            <a:r>
              <a:rPr lang="en-US" altLang="ko-KR" b="0" i="0" dirty="0">
                <a:solidFill>
                  <a:srgbClr val="000000"/>
                </a:solidFill>
                <a:effectLst/>
                <a:latin typeface="noto"/>
              </a:rPr>
              <a:t> Predictive model for time series data.</a:t>
            </a:r>
          </a:p>
          <a:p>
            <a:r>
              <a:rPr lang="en-US" altLang="ko-KR" dirty="0">
                <a:solidFill>
                  <a:srgbClr val="000000"/>
                </a:solidFill>
                <a:latin typeface="noto"/>
              </a:rPr>
              <a:t>             </a:t>
            </a:r>
            <a:r>
              <a:rPr lang="en-US" altLang="ko-KR" b="0" i="0" dirty="0">
                <a:solidFill>
                  <a:srgbClr val="000000"/>
                </a:solidFill>
                <a:effectLst/>
                <a:latin typeface="noto"/>
              </a:rPr>
              <a:t>Learning the relationship between the input data at the previous and current point in time </a:t>
            </a:r>
          </a:p>
          <a:p>
            <a:r>
              <a:rPr lang="en-US" altLang="ko-KR" dirty="0">
                <a:solidFill>
                  <a:srgbClr val="000000"/>
                </a:solidFill>
                <a:latin typeface="noto"/>
              </a:rPr>
              <a:t>             </a:t>
            </a:r>
            <a:r>
              <a:rPr lang="en-US" altLang="ko-KR" b="0" i="0" dirty="0">
                <a:solidFill>
                  <a:srgbClr val="000000"/>
                </a:solidFill>
                <a:effectLst/>
                <a:latin typeface="noto"/>
              </a:rPr>
              <a:t>to predict the output value at the next point in time</a:t>
            </a:r>
          </a:p>
          <a:p>
            <a:endParaRPr lang="en-US" altLang="ko-KR" dirty="0">
              <a:solidFill>
                <a:srgbClr val="000000"/>
              </a:solidFill>
              <a:latin typeface="noto"/>
            </a:endParaRPr>
          </a:p>
          <a:p>
            <a:r>
              <a:rPr lang="ko-KR" altLang="en-US" dirty="0">
                <a:solidFill>
                  <a:srgbClr val="000000"/>
                </a:solidFill>
                <a:latin typeface="noto"/>
              </a:rPr>
              <a:t>너 </a:t>
            </a:r>
            <a:r>
              <a:rPr lang="ko-KR" altLang="en-US" dirty="0" err="1">
                <a:solidFill>
                  <a:srgbClr val="000000"/>
                </a:solidFill>
                <a:latin typeface="noto"/>
              </a:rPr>
              <a:t>있다보자</a:t>
            </a:r>
            <a:r>
              <a:rPr lang="en-US" altLang="ko-KR" dirty="0">
                <a:solidFill>
                  <a:srgbClr val="000000"/>
                </a:solidFill>
                <a:latin typeface="noto"/>
              </a:rPr>
              <a:t/>
            </a:r>
            <a:br>
              <a:rPr lang="en-US" altLang="ko-KR" dirty="0">
                <a:solidFill>
                  <a:srgbClr val="000000"/>
                </a:solidFill>
                <a:latin typeface="noto"/>
              </a:rPr>
            </a:br>
            <a:endParaRPr lang="en-US" altLang="ko-KR" dirty="0"/>
          </a:p>
        </p:txBody>
      </p:sp>
    </p:spTree>
    <p:extLst>
      <p:ext uri="{BB962C8B-B14F-4D97-AF65-F5344CB8AC3E}">
        <p14:creationId xmlns:p14="http://schemas.microsoft.com/office/powerpoint/2010/main" val="4251335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0546E572-061A-4F66-860A-EA1641AD3DE2}"/>
              </a:ext>
            </a:extLst>
          </p:cNvPr>
          <p:cNvSpPr/>
          <p:nvPr/>
        </p:nvSpPr>
        <p:spPr>
          <a:xfrm>
            <a:off x="0" y="0"/>
            <a:ext cx="12192000" cy="1076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ea typeface="나눔스퀘어 Light"/>
              <a:cs typeface="+mn-cs"/>
            </a:endParaRPr>
          </a:p>
        </p:txBody>
      </p:sp>
      <p:sp>
        <p:nvSpPr>
          <p:cNvPr id="3" name="TextBox 2">
            <a:extLst>
              <a:ext uri="{FF2B5EF4-FFF2-40B4-BE49-F238E27FC236}">
                <a16:creationId xmlns:a16="http://schemas.microsoft.com/office/drawing/2014/main" id="{8951765C-E4E1-440B-B3F6-AD127EB533CF}"/>
              </a:ext>
            </a:extLst>
          </p:cNvPr>
          <p:cNvSpPr txBox="1"/>
          <p:nvPr/>
        </p:nvSpPr>
        <p:spPr>
          <a:xfrm>
            <a:off x="199334" y="215314"/>
            <a:ext cx="11793331" cy="477054"/>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500" b="1" dirty="0">
                <a:solidFill>
                  <a:schemeClr val="bg1"/>
                </a:solidFill>
              </a:rPr>
              <a:t>3. Data analysis</a:t>
            </a:r>
          </a:p>
        </p:txBody>
      </p:sp>
      <p:sp>
        <p:nvSpPr>
          <p:cNvPr id="20" name="TextBox 19">
            <a:extLst>
              <a:ext uri="{FF2B5EF4-FFF2-40B4-BE49-F238E27FC236}">
                <a16:creationId xmlns:a16="http://schemas.microsoft.com/office/drawing/2014/main" id="{A7E43E9A-11AD-4550-B9BC-9661472E5078}"/>
              </a:ext>
            </a:extLst>
          </p:cNvPr>
          <p:cNvSpPr txBox="1"/>
          <p:nvPr/>
        </p:nvSpPr>
        <p:spPr>
          <a:xfrm>
            <a:off x="4242238" y="4924690"/>
            <a:ext cx="1007007"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Compare</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21" name="TextBox 20">
            <a:extLst>
              <a:ext uri="{FF2B5EF4-FFF2-40B4-BE49-F238E27FC236}">
                <a16:creationId xmlns:a16="http://schemas.microsoft.com/office/drawing/2014/main" id="{551814B5-8AAB-42E2-AFFE-798B7BC7A244}"/>
              </a:ext>
            </a:extLst>
          </p:cNvPr>
          <p:cNvSpPr txBox="1"/>
          <p:nvPr/>
        </p:nvSpPr>
        <p:spPr>
          <a:xfrm>
            <a:off x="6706658" y="4924690"/>
            <a:ext cx="1531188"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Factors Analysis</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sp>
        <p:nvSpPr>
          <p:cNvPr id="22" name="TextBox 21">
            <a:extLst>
              <a:ext uri="{FF2B5EF4-FFF2-40B4-BE49-F238E27FC236}">
                <a16:creationId xmlns:a16="http://schemas.microsoft.com/office/drawing/2014/main" id="{D818A733-300A-4730-A394-3E3185E89C0E}"/>
              </a:ext>
            </a:extLst>
          </p:cNvPr>
          <p:cNvSpPr txBox="1"/>
          <p:nvPr/>
        </p:nvSpPr>
        <p:spPr>
          <a:xfrm>
            <a:off x="5487110" y="2922105"/>
            <a:ext cx="1255473" cy="400110"/>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000" b="0" i="0" u="none" strike="noStrike" kern="1200" cap="none" spc="-300" normalizeH="0" baseline="0" noProof="0" dirty="0">
                <a:ln>
                  <a:noFill/>
                </a:ln>
                <a:solidFill>
                  <a:prstClr val="white"/>
                </a:solidFill>
                <a:effectLst/>
                <a:uLnTx/>
                <a:uFillTx/>
                <a:latin typeface="나눔스퀘어 ExtraBold"/>
                <a:ea typeface="+mj-ea"/>
                <a:cs typeface="+mn-cs"/>
              </a:rPr>
              <a:t>Classification</a:t>
            </a:r>
            <a:endParaRPr kumimoji="0" lang="ko-KR" altLang="en-US" sz="2000" b="0" i="0" u="none" strike="noStrike" kern="1200" cap="none" spc="-300" normalizeH="0" baseline="0" noProof="0" dirty="0">
              <a:ln>
                <a:noFill/>
              </a:ln>
              <a:solidFill>
                <a:prstClr val="white"/>
              </a:solidFill>
              <a:effectLst/>
              <a:uLnTx/>
              <a:uFillTx/>
              <a:latin typeface="나눔스퀘어 ExtraBold"/>
              <a:ea typeface="+mj-ea"/>
              <a:cs typeface="+mn-cs"/>
            </a:endParaRPr>
          </a:p>
        </p:txBody>
      </p:sp>
      <p:pic>
        <p:nvPicPr>
          <p:cNvPr id="7" name="그림 6">
            <a:extLst>
              <a:ext uri="{FF2B5EF4-FFF2-40B4-BE49-F238E27FC236}">
                <a16:creationId xmlns:a16="http://schemas.microsoft.com/office/drawing/2014/main" id="{EBF54461-57CA-7B50-20E2-3246C8A1AACE}"/>
              </a:ext>
            </a:extLst>
          </p:cNvPr>
          <p:cNvPicPr>
            <a:picLocks noChangeAspect="1"/>
          </p:cNvPicPr>
          <p:nvPr/>
        </p:nvPicPr>
        <p:blipFill>
          <a:blip r:embed="rId2"/>
          <a:stretch>
            <a:fillRect/>
          </a:stretch>
        </p:blipFill>
        <p:spPr>
          <a:xfrm>
            <a:off x="2364236" y="1641022"/>
            <a:ext cx="7201610" cy="2792461"/>
          </a:xfrm>
          <a:prstGeom prst="rect">
            <a:avLst/>
          </a:prstGeom>
        </p:spPr>
      </p:pic>
      <p:sp>
        <p:nvSpPr>
          <p:cNvPr id="8" name="TextBox 7">
            <a:extLst>
              <a:ext uri="{FF2B5EF4-FFF2-40B4-BE49-F238E27FC236}">
                <a16:creationId xmlns:a16="http://schemas.microsoft.com/office/drawing/2014/main" id="{F4AA28E2-CD90-89F3-8E87-3FDAC53989EF}"/>
              </a:ext>
            </a:extLst>
          </p:cNvPr>
          <p:cNvSpPr txBox="1"/>
          <p:nvPr/>
        </p:nvSpPr>
        <p:spPr>
          <a:xfrm>
            <a:off x="360240" y="4924690"/>
            <a:ext cx="8809263" cy="1200329"/>
          </a:xfrm>
          <a:prstGeom prst="rect">
            <a:avLst/>
          </a:prstGeom>
          <a:noFill/>
        </p:spPr>
        <p:txBody>
          <a:bodyPr wrap="square" rtlCol="0">
            <a:spAutoFit/>
          </a:bodyPr>
          <a:lstStyle/>
          <a:p>
            <a:r>
              <a:rPr lang="en-US" altLang="ko-KR" b="1" i="0" dirty="0">
                <a:solidFill>
                  <a:srgbClr val="000000"/>
                </a:solidFill>
                <a:effectLst/>
                <a:latin typeface="noto"/>
              </a:rPr>
              <a:t>Step 1)  </a:t>
            </a:r>
            <a:r>
              <a:rPr lang="en-US" altLang="ko-KR" b="0" i="0" dirty="0">
                <a:solidFill>
                  <a:srgbClr val="000000"/>
                </a:solidFill>
                <a:effectLst/>
                <a:latin typeface="noto"/>
              </a:rPr>
              <a:t>Select a High-Importance Attribute Variable through XGB’s F-Score</a:t>
            </a:r>
          </a:p>
          <a:p>
            <a:r>
              <a:rPr lang="en-US" altLang="ko-KR" dirty="0">
                <a:solidFill>
                  <a:srgbClr val="000000"/>
                </a:solidFill>
                <a:latin typeface="noto"/>
              </a:rPr>
              <a:t>(15 Input Variables including market price, high &amp; low price)</a:t>
            </a:r>
          </a:p>
          <a:p>
            <a:endParaRPr lang="en-US" altLang="ko-KR" dirty="0">
              <a:solidFill>
                <a:srgbClr val="000000"/>
              </a:solidFill>
              <a:latin typeface="noto"/>
            </a:endParaRPr>
          </a:p>
          <a:p>
            <a:r>
              <a:rPr lang="en-US" altLang="ko-KR" b="1" dirty="0">
                <a:solidFill>
                  <a:srgbClr val="000000"/>
                </a:solidFill>
                <a:latin typeface="noto"/>
              </a:rPr>
              <a:t>Step 2) </a:t>
            </a:r>
            <a:r>
              <a:rPr lang="en-US" altLang="ko-KR" dirty="0">
                <a:solidFill>
                  <a:srgbClr val="000000"/>
                </a:solidFill>
                <a:latin typeface="noto"/>
              </a:rPr>
              <a:t>U</a:t>
            </a:r>
            <a:r>
              <a:rPr lang="en-US" altLang="ko-KR" b="0" i="0" dirty="0">
                <a:solidFill>
                  <a:srgbClr val="000000"/>
                </a:solidFill>
                <a:effectLst/>
                <a:latin typeface="noto"/>
              </a:rPr>
              <a:t>sing 4 machine learning algorithms with variables selected in step 1 as inputs.</a:t>
            </a:r>
            <a:endParaRPr lang="ko-KR" altLang="en-US" dirty="0"/>
          </a:p>
        </p:txBody>
      </p:sp>
      <p:pic>
        <p:nvPicPr>
          <p:cNvPr id="10" name="그림 9">
            <a:extLst>
              <a:ext uri="{FF2B5EF4-FFF2-40B4-BE49-F238E27FC236}">
                <a16:creationId xmlns:a16="http://schemas.microsoft.com/office/drawing/2014/main" id="{6B51852B-7343-D3C1-076D-1957A1052185}"/>
              </a:ext>
            </a:extLst>
          </p:cNvPr>
          <p:cNvPicPr>
            <a:picLocks noChangeAspect="1"/>
          </p:cNvPicPr>
          <p:nvPr/>
        </p:nvPicPr>
        <p:blipFill>
          <a:blip r:embed="rId3"/>
          <a:stretch>
            <a:fillRect/>
          </a:stretch>
        </p:blipFill>
        <p:spPr>
          <a:xfrm>
            <a:off x="8596993" y="4924689"/>
            <a:ext cx="3595007" cy="1371324"/>
          </a:xfrm>
          <a:prstGeom prst="rect">
            <a:avLst/>
          </a:prstGeom>
        </p:spPr>
      </p:pic>
      <p:sp>
        <p:nvSpPr>
          <p:cNvPr id="11" name="TextBox 10">
            <a:extLst>
              <a:ext uri="{FF2B5EF4-FFF2-40B4-BE49-F238E27FC236}">
                <a16:creationId xmlns:a16="http://schemas.microsoft.com/office/drawing/2014/main" id="{4EF1B61B-6874-FFDC-B135-6F6CFBD6A768}"/>
              </a:ext>
            </a:extLst>
          </p:cNvPr>
          <p:cNvSpPr txBox="1"/>
          <p:nvPr/>
        </p:nvSpPr>
        <p:spPr>
          <a:xfrm>
            <a:off x="8661321" y="4786190"/>
            <a:ext cx="2473778" cy="276999"/>
          </a:xfrm>
          <a:prstGeom prst="rect">
            <a:avLst/>
          </a:prstGeom>
          <a:noFill/>
        </p:spPr>
        <p:txBody>
          <a:bodyPr wrap="square" rtlCol="0">
            <a:spAutoFit/>
          </a:bodyPr>
          <a:lstStyle/>
          <a:p>
            <a:r>
              <a:rPr lang="en-US" altLang="ko-KR" sz="1200" b="1" i="1" dirty="0">
                <a:latin typeface="맑은 고딕" panose="020B0503020000020004" pitchFamily="50" charset="-127"/>
                <a:ea typeface="맑은 고딕" panose="020B0503020000020004" pitchFamily="50" charset="-127"/>
              </a:rPr>
              <a:t>Normalization</a:t>
            </a:r>
            <a:endParaRPr lang="ko-KR" altLang="en-US" sz="1200" b="1" i="1"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603467589"/>
      </p:ext>
    </p:extLst>
  </p:cSld>
  <p:clrMapOvr>
    <a:masterClrMapping/>
  </p:clrMapOvr>
</p:sld>
</file>

<file path=ppt/theme/theme1.xml><?xml version="1.0" encoding="utf-8"?>
<a:theme xmlns:a="http://schemas.openxmlformats.org/drawingml/2006/main" name="Office 테마">
  <a:themeElements>
    <a:clrScheme name="2000907">
      <a:dk1>
        <a:sysClr val="windowText" lastClr="000000"/>
      </a:dk1>
      <a:lt1>
        <a:sysClr val="window" lastClr="FFFFFF"/>
      </a:lt1>
      <a:dk2>
        <a:srgbClr val="44546A"/>
      </a:dk2>
      <a:lt2>
        <a:srgbClr val="E7E6E6"/>
      </a:lt2>
      <a:accent1>
        <a:srgbClr val="1E3252"/>
      </a:accent1>
      <a:accent2>
        <a:srgbClr val="005289"/>
      </a:accent2>
      <a:accent3>
        <a:srgbClr val="007095"/>
      </a:accent3>
      <a:accent4>
        <a:srgbClr val="BCDEE3"/>
      </a:accent4>
      <a:accent5>
        <a:srgbClr val="418A9D"/>
      </a:accent5>
      <a:accent6>
        <a:srgbClr val="AEAFA9"/>
      </a:accent6>
      <a:hlink>
        <a:srgbClr val="393939"/>
      </a:hlink>
      <a:folHlink>
        <a:srgbClr val="393939"/>
      </a:folHlink>
    </a:clrScheme>
    <a:fontScheme name="나눔스퀘어 Light">
      <a:majorFont>
        <a:latin typeface="나눔스퀘어 ExtraBold"/>
        <a:ea typeface="나눔스퀘어 ExtraBold"/>
        <a:cs typeface=""/>
      </a:majorFont>
      <a:minorFont>
        <a:latin typeface="나눔스퀘어 Light"/>
        <a:ea typeface="나눔스퀘어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TotalTime>
  <Words>2466</Words>
  <Application>Microsoft Office PowerPoint</Application>
  <PresentationFormat>와이드스크린</PresentationFormat>
  <Paragraphs>421</Paragraphs>
  <Slides>48</Slides>
  <Notes>0</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48</vt:i4>
      </vt:variant>
    </vt:vector>
  </HeadingPairs>
  <TitlesOfParts>
    <vt:vector size="60" baseType="lpstr">
      <vt:lpstr>AppleGothic</vt:lpstr>
      <vt:lpstr>noto</vt:lpstr>
      <vt:lpstr>Söhne</vt:lpstr>
      <vt:lpstr>TimesNewRomanPS</vt:lpstr>
      <vt:lpstr>TimesNewRomanPSMT</vt:lpstr>
      <vt:lpstr>나눔스퀘어 ExtraBold</vt:lpstr>
      <vt:lpstr>나눔스퀘어 Light</vt:lpstr>
      <vt:lpstr>맑은 고딕</vt:lpstr>
      <vt:lpstr>Arial</vt:lpstr>
      <vt:lpstr>Times New Roman</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Yu Saebyeol</dc:creator>
  <cp:lastModifiedBy>이수호</cp:lastModifiedBy>
  <cp:revision>40</cp:revision>
  <dcterms:created xsi:type="dcterms:W3CDTF">2020-09-07T02:34:06Z</dcterms:created>
  <dcterms:modified xsi:type="dcterms:W3CDTF">2023-05-05T08:06:29Z</dcterms:modified>
</cp:coreProperties>
</file>